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handoutMasterIdLst>
    <p:handoutMasterId r:id="rId103"/>
  </p:handoutMasterIdLst>
  <p:sldIdLst>
    <p:sldId id="354" r:id="rId2"/>
    <p:sldId id="493" r:id="rId3"/>
    <p:sldId id="619" r:id="rId4"/>
    <p:sldId id="620" r:id="rId5"/>
    <p:sldId id="621" r:id="rId6"/>
    <p:sldId id="717" r:id="rId7"/>
    <p:sldId id="622" r:id="rId8"/>
    <p:sldId id="623" r:id="rId9"/>
    <p:sldId id="634" r:id="rId10"/>
    <p:sldId id="626" r:id="rId11"/>
    <p:sldId id="706" r:id="rId12"/>
    <p:sldId id="707" r:id="rId13"/>
    <p:sldId id="708" r:id="rId14"/>
    <p:sldId id="709" r:id="rId15"/>
    <p:sldId id="715" r:id="rId16"/>
    <p:sldId id="637" r:id="rId17"/>
    <p:sldId id="720" r:id="rId18"/>
    <p:sldId id="632" r:id="rId19"/>
    <p:sldId id="627" r:id="rId20"/>
    <p:sldId id="639" r:id="rId21"/>
    <p:sldId id="630" r:id="rId22"/>
    <p:sldId id="631" r:id="rId23"/>
    <p:sldId id="640" r:id="rId24"/>
    <p:sldId id="633" r:id="rId25"/>
    <p:sldId id="635" r:id="rId26"/>
    <p:sldId id="636" r:id="rId27"/>
    <p:sldId id="718" r:id="rId28"/>
    <p:sldId id="716" r:id="rId29"/>
    <p:sldId id="624" r:id="rId30"/>
    <p:sldId id="641" r:id="rId31"/>
    <p:sldId id="628" r:id="rId32"/>
    <p:sldId id="642" r:id="rId33"/>
    <p:sldId id="643" r:id="rId34"/>
    <p:sldId id="644" r:id="rId35"/>
    <p:sldId id="645" r:id="rId36"/>
    <p:sldId id="646" r:id="rId37"/>
    <p:sldId id="562" r:id="rId38"/>
    <p:sldId id="563" r:id="rId39"/>
    <p:sldId id="594" r:id="rId40"/>
    <p:sldId id="648" r:id="rId41"/>
    <p:sldId id="649" r:id="rId42"/>
    <p:sldId id="654" r:id="rId43"/>
    <p:sldId id="653" r:id="rId44"/>
    <p:sldId id="596" r:id="rId45"/>
    <p:sldId id="660" r:id="rId46"/>
    <p:sldId id="661" r:id="rId47"/>
    <p:sldId id="662" r:id="rId48"/>
    <p:sldId id="663" r:id="rId49"/>
    <p:sldId id="664" r:id="rId50"/>
    <p:sldId id="665" r:id="rId51"/>
    <p:sldId id="666" r:id="rId52"/>
    <p:sldId id="667" r:id="rId53"/>
    <p:sldId id="650" r:id="rId54"/>
    <p:sldId id="651" r:id="rId55"/>
    <p:sldId id="652" r:id="rId56"/>
    <p:sldId id="655" r:id="rId57"/>
    <p:sldId id="656" r:id="rId58"/>
    <p:sldId id="657" r:id="rId59"/>
    <p:sldId id="658" r:id="rId60"/>
    <p:sldId id="659" r:id="rId61"/>
    <p:sldId id="668" r:id="rId62"/>
    <p:sldId id="669" r:id="rId63"/>
    <p:sldId id="520" r:id="rId64"/>
    <p:sldId id="679" r:id="rId65"/>
    <p:sldId id="680" r:id="rId66"/>
    <p:sldId id="681" r:id="rId67"/>
    <p:sldId id="682" r:id="rId68"/>
    <p:sldId id="670" r:id="rId69"/>
    <p:sldId id="671" r:id="rId70"/>
    <p:sldId id="672" r:id="rId71"/>
    <p:sldId id="673" r:id="rId72"/>
    <p:sldId id="674" r:id="rId73"/>
    <p:sldId id="683" r:id="rId74"/>
    <p:sldId id="507" r:id="rId75"/>
    <p:sldId id="684" r:id="rId76"/>
    <p:sldId id="685" r:id="rId77"/>
    <p:sldId id="686" r:id="rId78"/>
    <p:sldId id="687" r:id="rId79"/>
    <p:sldId id="688" r:id="rId80"/>
    <p:sldId id="719" r:id="rId81"/>
    <p:sldId id="689" r:id="rId82"/>
    <p:sldId id="690" r:id="rId83"/>
    <p:sldId id="691" r:id="rId84"/>
    <p:sldId id="692" r:id="rId85"/>
    <p:sldId id="693" r:id="rId86"/>
    <p:sldId id="694" r:id="rId87"/>
    <p:sldId id="695" r:id="rId88"/>
    <p:sldId id="696" r:id="rId89"/>
    <p:sldId id="697" r:id="rId90"/>
    <p:sldId id="712" r:id="rId91"/>
    <p:sldId id="703" r:id="rId92"/>
    <p:sldId id="711" r:id="rId93"/>
    <p:sldId id="702" r:id="rId94"/>
    <p:sldId id="713" r:id="rId95"/>
    <p:sldId id="714" r:id="rId96"/>
    <p:sldId id="704" r:id="rId97"/>
    <p:sldId id="515" r:id="rId98"/>
    <p:sldId id="700" r:id="rId99"/>
    <p:sldId id="516" r:id="rId100"/>
    <p:sldId id="705" r:id="rId101"/>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gan Muloin" initials="M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7344"/>
    <a:srgbClr val="952D1A"/>
    <a:srgbClr val="D78A16"/>
    <a:srgbClr val="23A197"/>
    <a:srgbClr val="962E1C"/>
    <a:srgbClr val="65723A"/>
    <a:srgbClr val="336600"/>
    <a:srgbClr val="000000"/>
    <a:srgbClr val="989D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6" autoAdjust="0"/>
    <p:restoredTop sz="80688" autoAdjust="0"/>
  </p:normalViewPr>
  <p:slideViewPr>
    <p:cSldViewPr snapToGrid="0">
      <p:cViewPr varScale="1">
        <p:scale>
          <a:sx n="83" d="100"/>
          <a:sy n="83" d="100"/>
        </p:scale>
        <p:origin x="1626"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2" d="100"/>
          <a:sy n="92" d="100"/>
        </p:scale>
        <p:origin x="3736" y="176"/>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Date Placeholder 5"/>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3B8A6708-4AEE-45B3-A3A9-1D4D520E7454}" type="datetimeFigureOut">
              <a:rPr lang="en-CA" smtClean="0"/>
              <a:pPr/>
              <a:t>2019-09-17</a:t>
            </a:fld>
            <a:endParaRPr lang="en-CA" dirty="0"/>
          </a:p>
        </p:txBody>
      </p:sp>
      <p:sp>
        <p:nvSpPr>
          <p:cNvPr id="7" name="Slide Number Placeholder 6"/>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40EDA7A1-62E4-4973-8083-C748AE577C69}" type="slidenum">
              <a:rPr lang="en-CA" smtClean="0"/>
              <a:pPr/>
              <a:t>‹#›</a:t>
            </a:fld>
            <a:endParaRPr lang="en-CA" dirty="0"/>
          </a:p>
        </p:txBody>
      </p:sp>
      <p:sp>
        <p:nvSpPr>
          <p:cNvPr id="8" name="Footer Placeholder 7"/>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9" name="Header Placeholder 8"/>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Tree>
    <p:extLst>
      <p:ext uri="{BB962C8B-B14F-4D97-AF65-F5344CB8AC3E}">
        <p14:creationId xmlns:p14="http://schemas.microsoft.com/office/powerpoint/2010/main" val="2387346080"/>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31678419-2D66-4D8E-8756-8C3DEA886170}" type="datetimeFigureOut">
              <a:rPr lang="en-CA" smtClean="0"/>
              <a:pPr/>
              <a:t>2019-09-17</a:t>
            </a:fld>
            <a:endParaRPr lang="en-CA"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CA"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E0236516-AB5E-411F-A82B-E044CC30B6AD}" type="slidenum">
              <a:rPr lang="en-CA" smtClean="0"/>
              <a:pPr/>
              <a:t>‹#›</a:t>
            </a:fld>
            <a:endParaRPr lang="en-CA" dirty="0"/>
          </a:p>
        </p:txBody>
      </p:sp>
    </p:spTree>
    <p:extLst>
      <p:ext uri="{BB962C8B-B14F-4D97-AF65-F5344CB8AC3E}">
        <p14:creationId xmlns:p14="http://schemas.microsoft.com/office/powerpoint/2010/main" val="344305089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2</a:t>
            </a:fld>
            <a:endParaRPr lang="en-CA" dirty="0"/>
          </a:p>
        </p:txBody>
      </p:sp>
    </p:spTree>
    <p:extLst>
      <p:ext uri="{BB962C8B-B14F-4D97-AF65-F5344CB8AC3E}">
        <p14:creationId xmlns:p14="http://schemas.microsoft.com/office/powerpoint/2010/main" val="1537591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What</a:t>
            </a:r>
            <a:r>
              <a:rPr lang="en-CA" baseline="0" dirty="0"/>
              <a:t> is income?  Response:  </a:t>
            </a:r>
            <a:r>
              <a:rPr lang="en-CA" sz="1200" kern="1200" dirty="0">
                <a:solidFill>
                  <a:schemeClr val="tx1"/>
                </a:solidFill>
                <a:effectLst/>
                <a:latin typeface="+mn-lt"/>
                <a:ea typeface="+mn-ea"/>
                <a:cs typeface="+mn-cs"/>
              </a:rPr>
              <a:t>Income is the money we earn or make.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Ask:  What is an expense?  Response:  </a:t>
            </a:r>
            <a:r>
              <a:rPr lang="en-CA" sz="1200" kern="1200" dirty="0">
                <a:solidFill>
                  <a:schemeClr val="tx1"/>
                </a:solidFill>
                <a:effectLst/>
                <a:latin typeface="+mn-lt"/>
                <a:ea typeface="+mn-ea"/>
                <a:cs typeface="+mn-cs"/>
              </a:rPr>
              <a:t>the amount of money we spend.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What</a:t>
            </a:r>
            <a:r>
              <a:rPr lang="en-CA" baseline="0" dirty="0"/>
              <a:t> is the balance?  Response:  </a:t>
            </a:r>
            <a:r>
              <a:rPr lang="en-CA" sz="1200" kern="1200" dirty="0">
                <a:solidFill>
                  <a:schemeClr val="tx1"/>
                </a:solidFill>
                <a:effectLst/>
                <a:latin typeface="+mn-lt"/>
                <a:ea typeface="+mn-ea"/>
                <a:cs typeface="+mn-cs"/>
              </a:rPr>
              <a:t>Balance is the amount that is left over.  You calculate the amount of money you earn, or your income and subtract the total of your expenses, or spending.  The balance will show either a surplus, which is money you have saved or a deficit which is how much money you overspent.</a:t>
            </a:r>
          </a:p>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12</a:t>
            </a:fld>
            <a:endParaRPr lang="en-CA" dirty="0"/>
          </a:p>
        </p:txBody>
      </p:sp>
    </p:spTree>
    <p:extLst>
      <p:ext uri="{BB962C8B-B14F-4D97-AF65-F5344CB8AC3E}">
        <p14:creationId xmlns:p14="http://schemas.microsoft.com/office/powerpoint/2010/main" val="2238608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13</a:t>
            </a:fld>
            <a:endParaRPr lang="en-CA" dirty="0"/>
          </a:p>
        </p:txBody>
      </p:sp>
    </p:spTree>
    <p:extLst>
      <p:ext uri="{BB962C8B-B14F-4D97-AF65-F5344CB8AC3E}">
        <p14:creationId xmlns:p14="http://schemas.microsoft.com/office/powerpoint/2010/main" val="2403711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14</a:t>
            </a:fld>
            <a:endParaRPr lang="en-CA" dirty="0"/>
          </a:p>
        </p:txBody>
      </p:sp>
    </p:spTree>
    <p:extLst>
      <p:ext uri="{BB962C8B-B14F-4D97-AF65-F5344CB8AC3E}">
        <p14:creationId xmlns:p14="http://schemas.microsoft.com/office/powerpoint/2010/main" val="2800820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Here is a guaranteed way to start saving $100 per month:</a:t>
            </a:r>
            <a:endParaRPr lang="en-CA" sz="10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Take a lunch to work 3 x per week</a:t>
            </a:r>
            <a:endParaRPr lang="en-CA" sz="10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Take public transit to work and only use the car once a week</a:t>
            </a:r>
            <a:endParaRPr lang="en-CA" sz="10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Cell Phone – get a pay as you go plane instead of monthly</a:t>
            </a:r>
          </a:p>
          <a:p>
            <a:pPr lvl="1"/>
            <a:r>
              <a:rPr lang="en-CA" sz="1200" kern="1200" dirty="0">
                <a:solidFill>
                  <a:schemeClr val="tx1"/>
                </a:solidFill>
                <a:effectLst/>
                <a:latin typeface="+mn-lt"/>
                <a:ea typeface="+mn-ea"/>
                <a:cs typeface="+mn-cs"/>
              </a:rPr>
              <a:t>No more Drive Thru Coffee!  $2 per cup X 2 cups per day X 5 days per week = $20/week X 4 weeks/month = $80 X 12 months/year = $960 per year in savings!  That is enough to buy a lot of groceries or Christmas gifts.</a:t>
            </a:r>
            <a:endParaRPr lang="en-CA" sz="10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15</a:t>
            </a:fld>
            <a:endParaRPr lang="en-CA" dirty="0"/>
          </a:p>
        </p:txBody>
      </p:sp>
    </p:spTree>
    <p:extLst>
      <p:ext uri="{BB962C8B-B14F-4D97-AF65-F5344CB8AC3E}">
        <p14:creationId xmlns:p14="http://schemas.microsoft.com/office/powerpoint/2010/main" val="1423975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Here is a guaranteed way to start saving $100 per month:</a:t>
            </a:r>
            <a:endParaRPr lang="en-CA" sz="10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Take a lunch to work 3 x per week</a:t>
            </a:r>
            <a:endParaRPr lang="en-CA" sz="10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Take public transit to work and only use the car once a week</a:t>
            </a:r>
            <a:endParaRPr lang="en-CA" sz="10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Cell Phone – get a pay as you go plane instead of monthly</a:t>
            </a:r>
          </a:p>
          <a:p>
            <a:pPr lvl="1"/>
            <a:r>
              <a:rPr lang="en-CA" sz="1200" kern="1200" dirty="0">
                <a:solidFill>
                  <a:schemeClr val="tx1"/>
                </a:solidFill>
                <a:effectLst/>
                <a:latin typeface="+mn-lt"/>
                <a:ea typeface="+mn-ea"/>
                <a:cs typeface="+mn-cs"/>
              </a:rPr>
              <a:t>No more Drive Thru Coffee!  $2 per cup X 2 cups per day X 5 days per week = $20/week X 4 weeks/month = $80 X 12 months/year = $960 per year in savings!  That is enough to buy a lot of groceries or Christmas gifts.</a:t>
            </a:r>
            <a:endParaRPr lang="en-CA" sz="10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16</a:t>
            </a:fld>
            <a:endParaRPr lang="en-CA" dirty="0"/>
          </a:p>
        </p:txBody>
      </p:sp>
    </p:spTree>
    <p:extLst>
      <p:ext uri="{BB962C8B-B14F-4D97-AF65-F5344CB8AC3E}">
        <p14:creationId xmlns:p14="http://schemas.microsoft.com/office/powerpoint/2010/main" val="446950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Use Sticky</a:t>
            </a:r>
            <a:r>
              <a:rPr lang="en-CA" baseline="0" dirty="0"/>
              <a:t> Notes.  Ask everyone to write down at least 1 way to reduce impulse buying them put them up on the flip chart.</a:t>
            </a:r>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17</a:t>
            </a:fld>
            <a:endParaRPr lang="en-CA" dirty="0"/>
          </a:p>
        </p:txBody>
      </p:sp>
    </p:spTree>
    <p:extLst>
      <p:ext uri="{BB962C8B-B14F-4D97-AF65-F5344CB8AC3E}">
        <p14:creationId xmlns:p14="http://schemas.microsoft.com/office/powerpoint/2010/main" val="3785754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Use Sticky</a:t>
            </a:r>
            <a:r>
              <a:rPr lang="en-CA" baseline="0" dirty="0"/>
              <a:t> Notes.  Ask everyone to write down at least 1 way to reduce impulse buying them put them up on the flip chart.</a:t>
            </a:r>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18</a:t>
            </a:fld>
            <a:endParaRPr lang="en-CA" dirty="0"/>
          </a:p>
        </p:txBody>
      </p:sp>
    </p:spTree>
    <p:extLst>
      <p:ext uri="{BB962C8B-B14F-4D97-AF65-F5344CB8AC3E}">
        <p14:creationId xmlns:p14="http://schemas.microsoft.com/office/powerpoint/2010/main" val="3796676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section we will be learning about the importance of the financial impact of our wants vs needs.</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What is the difference between a want and a need?  Open Discussion</a:t>
            </a:r>
            <a:endParaRPr lang="en-CA" sz="1200" kern="1200" dirty="0">
              <a:solidFill>
                <a:schemeClr val="tx1"/>
              </a:solidFill>
              <a:effectLst/>
              <a:latin typeface="+mn-lt"/>
              <a:ea typeface="+mn-ea"/>
              <a:cs typeface="+mn-cs"/>
            </a:endParaRPr>
          </a:p>
          <a:p>
            <a:pPr lvl="0"/>
            <a:endParaRPr lang="en-CA" dirty="0"/>
          </a:p>
          <a:p>
            <a:pPr lvl="0"/>
            <a:r>
              <a:rPr lang="en-CA" dirty="0"/>
              <a:t>Instructions:  Using flipchart,</a:t>
            </a:r>
            <a:r>
              <a:rPr lang="en-CA" baseline="0" dirty="0"/>
              <a:t> engage participants to answer the questions and open discussion for idea sharing. </a:t>
            </a:r>
            <a:r>
              <a:rPr lang="en-US" sz="1200" kern="1200" dirty="0">
                <a:solidFill>
                  <a:schemeClr val="tx1"/>
                </a:solidFill>
                <a:effectLst/>
                <a:latin typeface="+mn-lt"/>
                <a:ea typeface="+mn-ea"/>
                <a:cs typeface="+mn-cs"/>
              </a:rPr>
              <a:t>In small groups, please go to one of the flip charts.  Identify someone to the be the ‘writer’. There are 3 questions.  Each group will respond to the question, write down idea and each group will report at the end.  You will have 5 minutes to complete this.  </a:t>
            </a:r>
          </a:p>
          <a:p>
            <a:pPr lvl="0"/>
            <a:r>
              <a:rPr lang="en-US" sz="1200" kern="1200" dirty="0">
                <a:solidFill>
                  <a:schemeClr val="tx1"/>
                </a:solidFill>
                <a:effectLst/>
                <a:latin typeface="+mn-lt"/>
                <a:ea typeface="+mn-ea"/>
                <a:cs typeface="+mn-cs"/>
              </a:rPr>
              <a:t>NOTE:  If</a:t>
            </a:r>
            <a:r>
              <a:rPr lang="en-US" sz="1200" kern="1200" baseline="0" dirty="0">
                <a:solidFill>
                  <a:schemeClr val="tx1"/>
                </a:solidFill>
                <a:effectLst/>
                <a:latin typeface="+mn-lt"/>
                <a:ea typeface="+mn-ea"/>
                <a:cs typeface="+mn-cs"/>
              </a:rPr>
              <a:t> a smaller group or time is being pressed, this activity can be done completely by the facilitator however engaging participants to do the writing is recommended.</a:t>
            </a:r>
            <a:endParaRPr lang="en-CA" sz="1200" kern="1200" dirty="0">
              <a:solidFill>
                <a:schemeClr val="tx1"/>
              </a:solidFill>
              <a:effectLst/>
              <a:latin typeface="+mn-lt"/>
              <a:ea typeface="+mn-ea"/>
              <a:cs typeface="+mn-cs"/>
            </a:endParaRPr>
          </a:p>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19</a:t>
            </a:fld>
            <a:endParaRPr lang="en-CA" dirty="0"/>
          </a:p>
        </p:txBody>
      </p:sp>
    </p:spTree>
    <p:extLst>
      <p:ext uri="{BB962C8B-B14F-4D97-AF65-F5344CB8AC3E}">
        <p14:creationId xmlns:p14="http://schemas.microsoft.com/office/powerpoint/2010/main" val="3661910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Here is a guaranteed way to start saving $100 per month:</a:t>
            </a:r>
            <a:endParaRPr lang="en-CA" sz="10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Take a lunch to work 3 x per week</a:t>
            </a:r>
            <a:endParaRPr lang="en-CA" sz="10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Take public transit to work and only use the car once a week</a:t>
            </a:r>
            <a:endParaRPr lang="en-CA" sz="10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Cell Phone – get a pay as you go plane instead of monthly</a:t>
            </a:r>
          </a:p>
          <a:p>
            <a:pPr lvl="1"/>
            <a:r>
              <a:rPr lang="en-CA" sz="1200" kern="1200" dirty="0">
                <a:solidFill>
                  <a:schemeClr val="tx1"/>
                </a:solidFill>
                <a:effectLst/>
                <a:latin typeface="+mn-lt"/>
                <a:ea typeface="+mn-ea"/>
                <a:cs typeface="+mn-cs"/>
              </a:rPr>
              <a:t>No more Drive Thru Coffee!  $2 per cup X 2 cups per day X 5 days per week = $20/week X 4 weeks/month = $80 X 12 months/year = $960 per year in savings!  That is enough to buy a lot of groceries or Christmas gifts.</a:t>
            </a:r>
            <a:endParaRPr lang="en-CA" sz="10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20</a:t>
            </a:fld>
            <a:endParaRPr lang="en-CA" dirty="0"/>
          </a:p>
        </p:txBody>
      </p:sp>
    </p:spTree>
    <p:extLst>
      <p:ext uri="{BB962C8B-B14F-4D97-AF65-F5344CB8AC3E}">
        <p14:creationId xmlns:p14="http://schemas.microsoft.com/office/powerpoint/2010/main" val="1512114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Use Sticky</a:t>
            </a:r>
            <a:r>
              <a:rPr lang="en-CA" baseline="0" dirty="0"/>
              <a:t> Notes.  Ask everyone to write down at least 1 way to reduce impulse buying them put them up on the flip chart.</a:t>
            </a:r>
            <a:endParaRPr lang="en-CA" dirty="0"/>
          </a:p>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21</a:t>
            </a:fld>
            <a:endParaRPr lang="en-CA" dirty="0"/>
          </a:p>
        </p:txBody>
      </p:sp>
    </p:spTree>
    <p:extLst>
      <p:ext uri="{BB962C8B-B14F-4D97-AF65-F5344CB8AC3E}">
        <p14:creationId xmlns:p14="http://schemas.microsoft.com/office/powerpoint/2010/main" val="2824396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This</a:t>
            </a:r>
            <a:r>
              <a:rPr lang="en-CA" baseline="0" dirty="0"/>
              <a:t> slide is repeated from slide # 2 only excluding the problem gambling prevention section.</a:t>
            </a:r>
            <a:endParaRPr lang="en-CA" dirty="0"/>
          </a:p>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3</a:t>
            </a:fld>
            <a:endParaRPr lang="en-CA" dirty="0"/>
          </a:p>
        </p:txBody>
      </p:sp>
    </p:spTree>
    <p:extLst>
      <p:ext uri="{BB962C8B-B14F-4D97-AF65-F5344CB8AC3E}">
        <p14:creationId xmlns:p14="http://schemas.microsoft.com/office/powerpoint/2010/main" val="3188500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Use Sticky</a:t>
            </a:r>
            <a:r>
              <a:rPr lang="en-CA" baseline="0" dirty="0"/>
              <a:t> Notes.  Ask everyone to write down at least 1 way to reduce impulse buying them put them up on the flip chart.</a:t>
            </a:r>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22</a:t>
            </a:fld>
            <a:endParaRPr lang="en-CA" dirty="0"/>
          </a:p>
        </p:txBody>
      </p:sp>
    </p:spTree>
    <p:extLst>
      <p:ext uri="{BB962C8B-B14F-4D97-AF65-F5344CB8AC3E}">
        <p14:creationId xmlns:p14="http://schemas.microsoft.com/office/powerpoint/2010/main" val="1547353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Here is a guaranteed way to start saving $100 per month:</a:t>
            </a:r>
            <a:endParaRPr lang="en-CA" sz="10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Take a lunch to work 3 x per week</a:t>
            </a:r>
            <a:endParaRPr lang="en-CA" sz="10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Take public transit to work and only use the car once a week</a:t>
            </a:r>
            <a:endParaRPr lang="en-CA" sz="10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Cell Phone – get a pay as you go plane instead of monthly</a:t>
            </a:r>
          </a:p>
          <a:p>
            <a:pPr lvl="1"/>
            <a:r>
              <a:rPr lang="en-CA" sz="1200" kern="1200" dirty="0">
                <a:solidFill>
                  <a:schemeClr val="tx1"/>
                </a:solidFill>
                <a:effectLst/>
                <a:latin typeface="+mn-lt"/>
                <a:ea typeface="+mn-ea"/>
                <a:cs typeface="+mn-cs"/>
              </a:rPr>
              <a:t>No more Drive Thru Coffee!  $2 per cup X 2 cups per day X 5 days per week = $20/week X 4 weeks/month = $80 X 12 months/year = $960 per year in savings!  That is enough to buy a lot of groceries or Christmas gifts.</a:t>
            </a:r>
            <a:endParaRPr lang="en-CA" sz="10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23</a:t>
            </a:fld>
            <a:endParaRPr lang="en-CA" dirty="0"/>
          </a:p>
        </p:txBody>
      </p:sp>
    </p:spTree>
    <p:extLst>
      <p:ext uri="{BB962C8B-B14F-4D97-AF65-F5344CB8AC3E}">
        <p14:creationId xmlns:p14="http://schemas.microsoft.com/office/powerpoint/2010/main" val="2385521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your participants if they can come</a:t>
            </a:r>
            <a:r>
              <a:rPr lang="en-CA" baseline="0" dirty="0"/>
              <a:t> up with ways to save money on food purchases.  Use flip chart titled SMART CONSUMER.  Use the first bullet as an example to get the conversation started.  You can read these out loud (to make the workshop go faster) or use flipcharts and ask participants to fill them out.  Review this list with them to be sure all is included at the end.</a:t>
            </a:r>
            <a:endParaRPr lang="en-CA" dirty="0"/>
          </a:p>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24</a:t>
            </a:fld>
            <a:endParaRPr lang="en-CA" dirty="0"/>
          </a:p>
        </p:txBody>
      </p:sp>
    </p:spTree>
    <p:extLst>
      <p:ext uri="{BB962C8B-B14F-4D97-AF65-F5344CB8AC3E}">
        <p14:creationId xmlns:p14="http://schemas.microsoft.com/office/powerpoint/2010/main" val="1033090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your participants if they can come</a:t>
            </a:r>
            <a:r>
              <a:rPr lang="en-CA" baseline="0" dirty="0"/>
              <a:t> up with ways to save money on food purchases.  Use flip chart titled SMART CONSUMER.  Use the first bullet as an example to get the conversation started.  You can read these out loud (to make the workshop go faster) or use flipcharts and ask participants to fill them out.  Review this list with them to be sure all is included at the end.</a:t>
            </a:r>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25</a:t>
            </a:fld>
            <a:endParaRPr lang="en-CA" dirty="0"/>
          </a:p>
        </p:txBody>
      </p:sp>
    </p:spTree>
    <p:extLst>
      <p:ext uri="{BB962C8B-B14F-4D97-AF65-F5344CB8AC3E}">
        <p14:creationId xmlns:p14="http://schemas.microsoft.com/office/powerpoint/2010/main" val="1223200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Here is a guaranteed way to start saving $100 per month:</a:t>
            </a:r>
            <a:endParaRPr lang="en-CA" sz="10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Take a lunch to work 3 x per week</a:t>
            </a:r>
            <a:endParaRPr lang="en-CA" sz="10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Take public transit to work and only use the car once a week</a:t>
            </a:r>
            <a:endParaRPr lang="en-CA" sz="10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Cell Phone – get a pay as you go plane instead of monthly</a:t>
            </a:r>
          </a:p>
          <a:p>
            <a:pPr lvl="1"/>
            <a:r>
              <a:rPr lang="en-CA" sz="1200" kern="1200" dirty="0">
                <a:solidFill>
                  <a:schemeClr val="tx1"/>
                </a:solidFill>
                <a:effectLst/>
                <a:latin typeface="+mn-lt"/>
                <a:ea typeface="+mn-ea"/>
                <a:cs typeface="+mn-cs"/>
              </a:rPr>
              <a:t>No more Drive Thru Coffee!  $2 per cup X 2 cups per day X 5 days per week = $20/week X 4 weeks/month = $80 X 12 months/year = $960 per year in savings!  That is enough to buy a lot of groceries or Christmas gifts.</a:t>
            </a:r>
            <a:endParaRPr lang="en-CA" sz="1000" kern="1200" dirty="0">
              <a:solidFill>
                <a:schemeClr val="tx1"/>
              </a:solidFill>
              <a:effectLst/>
              <a:latin typeface="+mn-lt"/>
              <a:ea typeface="+mn-ea"/>
              <a:cs typeface="+mn-cs"/>
            </a:endParaRPr>
          </a:p>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26</a:t>
            </a:fld>
            <a:endParaRPr lang="en-CA" dirty="0"/>
          </a:p>
        </p:txBody>
      </p:sp>
    </p:spTree>
    <p:extLst>
      <p:ext uri="{BB962C8B-B14F-4D97-AF65-F5344CB8AC3E}">
        <p14:creationId xmlns:p14="http://schemas.microsoft.com/office/powerpoint/2010/main" val="1056536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Use Sticky</a:t>
            </a:r>
            <a:r>
              <a:rPr lang="en-CA" baseline="0" dirty="0"/>
              <a:t> Notes.  Ask everyone to write down at least 1 way to reduce impulse buying them put them up on the flip chart.</a:t>
            </a:r>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27</a:t>
            </a:fld>
            <a:endParaRPr lang="en-CA" dirty="0"/>
          </a:p>
        </p:txBody>
      </p:sp>
    </p:spTree>
    <p:extLst>
      <p:ext uri="{BB962C8B-B14F-4D97-AF65-F5344CB8AC3E}">
        <p14:creationId xmlns:p14="http://schemas.microsoft.com/office/powerpoint/2010/main" val="2228949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section we will be learning about the importance of the financial impact of our wants vs needs.</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What is the difference between a want and a need?  Open Discussion</a:t>
            </a:r>
            <a:endParaRPr lang="en-CA" sz="1200" kern="1200" dirty="0">
              <a:solidFill>
                <a:schemeClr val="tx1"/>
              </a:solidFill>
              <a:effectLst/>
              <a:latin typeface="+mn-lt"/>
              <a:ea typeface="+mn-ea"/>
              <a:cs typeface="+mn-cs"/>
            </a:endParaRPr>
          </a:p>
          <a:p>
            <a:pPr lvl="0"/>
            <a:endParaRPr lang="en-CA" dirty="0"/>
          </a:p>
          <a:p>
            <a:pPr lvl="0"/>
            <a:r>
              <a:rPr lang="en-CA" dirty="0"/>
              <a:t>Instructions:  Using flipchart,</a:t>
            </a:r>
            <a:r>
              <a:rPr lang="en-CA" baseline="0" dirty="0"/>
              <a:t> engage participants to answer the questions and open discussion for idea sharing. </a:t>
            </a:r>
            <a:r>
              <a:rPr lang="en-US" sz="1200" kern="1200" dirty="0">
                <a:solidFill>
                  <a:schemeClr val="tx1"/>
                </a:solidFill>
                <a:effectLst/>
                <a:latin typeface="+mn-lt"/>
                <a:ea typeface="+mn-ea"/>
                <a:cs typeface="+mn-cs"/>
              </a:rPr>
              <a:t>In small groups, please go to one of the flip charts.  Identify someone to the be the ‘writer’. There are 3 questions.  Each group will respond to the question, write down idea and each group will report at the end.  You will have 5 minutes to complete this.  </a:t>
            </a:r>
          </a:p>
          <a:p>
            <a:pPr lvl="0"/>
            <a:r>
              <a:rPr lang="en-US" sz="1200" kern="1200" dirty="0">
                <a:solidFill>
                  <a:schemeClr val="tx1"/>
                </a:solidFill>
                <a:effectLst/>
                <a:latin typeface="+mn-lt"/>
                <a:ea typeface="+mn-ea"/>
                <a:cs typeface="+mn-cs"/>
              </a:rPr>
              <a:t>NOTE:  If</a:t>
            </a:r>
            <a:r>
              <a:rPr lang="en-US" sz="1200" kern="1200" baseline="0" dirty="0">
                <a:solidFill>
                  <a:schemeClr val="tx1"/>
                </a:solidFill>
                <a:effectLst/>
                <a:latin typeface="+mn-lt"/>
                <a:ea typeface="+mn-ea"/>
                <a:cs typeface="+mn-cs"/>
              </a:rPr>
              <a:t> a smaller group or time is being pressed, this activity can be done completely by the facilitator however engaging participants to do the writing is recommended.</a:t>
            </a:r>
            <a:endParaRPr lang="en-CA" sz="1200" kern="1200" dirty="0">
              <a:solidFill>
                <a:schemeClr val="tx1"/>
              </a:solidFill>
              <a:effectLst/>
              <a:latin typeface="+mn-lt"/>
              <a:ea typeface="+mn-ea"/>
              <a:cs typeface="+mn-cs"/>
            </a:endParaRPr>
          </a:p>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28</a:t>
            </a:fld>
            <a:endParaRPr lang="en-CA" dirty="0"/>
          </a:p>
        </p:txBody>
      </p:sp>
    </p:spTree>
    <p:extLst>
      <p:ext uri="{BB962C8B-B14F-4D97-AF65-F5344CB8AC3E}">
        <p14:creationId xmlns:p14="http://schemas.microsoft.com/office/powerpoint/2010/main" val="4175549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29</a:t>
            </a:fld>
            <a:endParaRPr lang="en-CA" dirty="0"/>
          </a:p>
        </p:txBody>
      </p:sp>
    </p:spTree>
    <p:extLst>
      <p:ext uri="{BB962C8B-B14F-4D97-AF65-F5344CB8AC3E}">
        <p14:creationId xmlns:p14="http://schemas.microsoft.com/office/powerpoint/2010/main" val="1837224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Let’s take a look now at how you can start with immediate savings </a:t>
            </a:r>
          </a:p>
          <a:p>
            <a:pPr lvl="0"/>
            <a:r>
              <a:rPr lang="en-CA" sz="1200" kern="1200" dirty="0">
                <a:solidFill>
                  <a:schemeClr val="tx1"/>
                </a:solidFill>
                <a:effectLst/>
                <a:latin typeface="+mn-lt"/>
                <a:ea typeface="+mn-ea"/>
                <a:cs typeface="+mn-cs"/>
              </a:rPr>
              <a:t>Please go to page 4 in your handbook– Your Latte Factor Worksheet</a:t>
            </a:r>
          </a:p>
          <a:p>
            <a:pPr lvl="0"/>
            <a:r>
              <a:rPr lang="en-CA" sz="1200" kern="1200" dirty="0">
                <a:solidFill>
                  <a:schemeClr val="tx1"/>
                </a:solidFill>
                <a:effectLst/>
                <a:latin typeface="+mn-lt"/>
                <a:ea typeface="+mn-ea"/>
                <a:cs typeface="+mn-cs"/>
              </a:rPr>
              <a:t>You will see there is a second column.  Now that you are more aware of your budget and spending, start identifying those ‘wants’ and remove them from your worksheet.</a:t>
            </a:r>
          </a:p>
          <a:p>
            <a:pPr lvl="0"/>
            <a:r>
              <a:rPr lang="en-CA" sz="1200" kern="1200" dirty="0">
                <a:solidFill>
                  <a:schemeClr val="tx1"/>
                </a:solidFill>
                <a:effectLst/>
                <a:latin typeface="+mn-lt"/>
                <a:ea typeface="+mn-ea"/>
                <a:cs typeface="+mn-cs"/>
              </a:rPr>
              <a:t>Only include items that you absolutely do not want to go without.  </a:t>
            </a:r>
          </a:p>
          <a:p>
            <a:pPr lvl="0"/>
            <a:r>
              <a:rPr lang="en-CA" sz="1200" kern="1200" dirty="0">
                <a:solidFill>
                  <a:schemeClr val="tx1"/>
                </a:solidFill>
                <a:effectLst/>
                <a:latin typeface="+mn-lt"/>
                <a:ea typeface="+mn-ea"/>
                <a:cs typeface="+mn-cs"/>
              </a:rPr>
              <a:t>Use your calculator to get your new total.</a:t>
            </a:r>
          </a:p>
          <a:p>
            <a:pPr lvl="0"/>
            <a:r>
              <a:rPr lang="en-CA" sz="1200" kern="1200" dirty="0">
                <a:solidFill>
                  <a:schemeClr val="tx1"/>
                </a:solidFill>
                <a:effectLst/>
                <a:latin typeface="+mn-lt"/>
                <a:ea typeface="+mn-ea"/>
                <a:cs typeface="+mn-cs"/>
              </a:rPr>
              <a:t>Please take 5 minutes to do this.</a:t>
            </a:r>
          </a:p>
          <a:p>
            <a:pPr lvl="0"/>
            <a:r>
              <a:rPr lang="en-CA" sz="1200" kern="1200" dirty="0">
                <a:solidFill>
                  <a:schemeClr val="tx1"/>
                </a:solidFill>
                <a:effectLst/>
                <a:latin typeface="+mn-lt"/>
                <a:ea typeface="+mn-ea"/>
                <a:cs typeface="+mn-cs"/>
              </a:rPr>
              <a:t>Instruction:  After 5 minutes is done: Now I want you to use your calculator and punch in the numbers from your first budget.</a:t>
            </a:r>
          </a:p>
          <a:p>
            <a:pPr lvl="0"/>
            <a:r>
              <a:rPr lang="en-CA" sz="1200" kern="1200" dirty="0">
                <a:solidFill>
                  <a:schemeClr val="tx1"/>
                </a:solidFill>
                <a:effectLst/>
                <a:latin typeface="+mn-lt"/>
                <a:ea typeface="+mn-ea"/>
                <a:cs typeface="+mn-cs"/>
              </a:rPr>
              <a:t>Subtract the amount of your NEW budget and put the total in the bottom right hand box that says SAVINGS.</a:t>
            </a:r>
          </a:p>
          <a:p>
            <a:pPr lvl="0"/>
            <a:r>
              <a:rPr lang="en-CA" sz="1200" kern="1200" dirty="0">
                <a:solidFill>
                  <a:schemeClr val="tx1"/>
                </a:solidFill>
                <a:effectLst/>
                <a:latin typeface="+mn-lt"/>
                <a:ea typeface="+mn-ea"/>
                <a:cs typeface="+mn-cs"/>
              </a:rPr>
              <a:t>Next I want you to multiply that amount by 4.  This will show you how much money you will save in 1 month.</a:t>
            </a:r>
          </a:p>
          <a:p>
            <a:pPr lvl="0"/>
            <a:r>
              <a:rPr lang="en-CA" sz="1200" kern="1200" dirty="0">
                <a:solidFill>
                  <a:schemeClr val="tx1"/>
                </a:solidFill>
                <a:effectLst/>
                <a:latin typeface="+mn-lt"/>
                <a:ea typeface="+mn-ea"/>
                <a:cs typeface="+mn-cs"/>
              </a:rPr>
              <a:t>Take that new total and print the number into the box that says MONTLY SAVINGS.</a:t>
            </a:r>
          </a:p>
          <a:p>
            <a:pPr lvl="0"/>
            <a:r>
              <a:rPr lang="en-CA" sz="1200" kern="1200" dirty="0">
                <a:solidFill>
                  <a:schemeClr val="tx1"/>
                </a:solidFill>
                <a:effectLst/>
                <a:latin typeface="+mn-lt"/>
                <a:ea typeface="+mn-ea"/>
                <a:cs typeface="+mn-cs"/>
              </a:rPr>
              <a:t>Now take the monthly savings amount and punch it into your calculator.  Multiply that times 12.  This is your total savings in one year.  </a:t>
            </a:r>
          </a:p>
          <a:p>
            <a:pPr lvl="0"/>
            <a:r>
              <a:rPr lang="en-CA" sz="1200" kern="1200" dirty="0">
                <a:solidFill>
                  <a:schemeClr val="tx1"/>
                </a:solidFill>
                <a:effectLst/>
                <a:latin typeface="+mn-lt"/>
                <a:ea typeface="+mn-ea"/>
                <a:cs typeface="+mn-cs"/>
              </a:rPr>
              <a:t>Put that new number into the box that says ANNUAL SAVINGS.</a:t>
            </a:r>
          </a:p>
          <a:p>
            <a:pPr lvl="0"/>
            <a:r>
              <a:rPr lang="en-CA" sz="1200" kern="1200" dirty="0">
                <a:solidFill>
                  <a:schemeClr val="tx1"/>
                </a:solidFill>
                <a:effectLst/>
                <a:latin typeface="+mn-lt"/>
                <a:ea typeface="+mn-ea"/>
                <a:cs typeface="+mn-cs"/>
              </a:rPr>
              <a:t>How many people have noticed they cut out a lot of their latte factor spending?</a:t>
            </a:r>
          </a:p>
          <a:p>
            <a:pPr lvl="0"/>
            <a:r>
              <a:rPr lang="en-CA" sz="1200" kern="1200" dirty="0">
                <a:solidFill>
                  <a:schemeClr val="tx1"/>
                </a:solidFill>
                <a:effectLst/>
                <a:latin typeface="+mn-lt"/>
                <a:ea typeface="+mn-ea"/>
                <a:cs typeface="+mn-cs"/>
              </a:rPr>
              <a:t>Please use a sticky note in front of you and write down the total amount of money that you would be saving in 1 year.</a:t>
            </a:r>
          </a:p>
          <a:p>
            <a:pPr lvl="0"/>
            <a:r>
              <a:rPr lang="en-CA" sz="1200" kern="1200" dirty="0">
                <a:solidFill>
                  <a:schemeClr val="tx1"/>
                </a:solidFill>
                <a:effectLst/>
                <a:latin typeface="+mn-lt"/>
                <a:ea typeface="+mn-ea"/>
                <a:cs typeface="+mn-cs"/>
              </a:rPr>
              <a:t>Once you are done, place it on the REDUCES LATTE FACTOR flip chart.  </a:t>
            </a:r>
          </a:p>
          <a:p>
            <a:pPr lvl="0"/>
            <a:r>
              <a:rPr lang="en-CA" sz="1200" kern="1200" dirty="0">
                <a:solidFill>
                  <a:schemeClr val="tx1"/>
                </a:solidFill>
                <a:effectLst/>
                <a:latin typeface="+mn-lt"/>
                <a:ea typeface="+mn-ea"/>
                <a:cs typeface="+mn-cs"/>
              </a:rPr>
              <a:t>We will have 3 minutes to get this done.</a:t>
            </a:r>
          </a:p>
          <a:p>
            <a:pPr lvl="0"/>
            <a:r>
              <a:rPr lang="en-CA" sz="1200" kern="1200" dirty="0">
                <a:solidFill>
                  <a:schemeClr val="tx1"/>
                </a:solidFill>
                <a:effectLst/>
                <a:latin typeface="+mn-lt"/>
                <a:ea typeface="+mn-ea"/>
                <a:cs typeface="+mn-cs"/>
              </a:rPr>
              <a:t>Let’s take a quick look to see how much money people can be saving simply by cutting back a little on their ‘Latte Factor’ or those little wants each day.</a:t>
            </a:r>
          </a:p>
          <a:p>
            <a:pPr lvl="0"/>
            <a:r>
              <a:rPr lang="en-CA" sz="1200" kern="1200" dirty="0">
                <a:solidFill>
                  <a:schemeClr val="tx1"/>
                </a:solidFill>
                <a:effectLst/>
                <a:latin typeface="+mn-lt"/>
                <a:ea typeface="+mn-ea"/>
                <a:cs typeface="+mn-cs"/>
              </a:rPr>
              <a:t>Any comments?  Allow 5 minutes .</a:t>
            </a:r>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30</a:t>
            </a:fld>
            <a:endParaRPr lang="en-CA" dirty="0"/>
          </a:p>
        </p:txBody>
      </p:sp>
    </p:spTree>
    <p:extLst>
      <p:ext uri="{BB962C8B-B14F-4D97-AF65-F5344CB8AC3E}">
        <p14:creationId xmlns:p14="http://schemas.microsoft.com/office/powerpoint/2010/main" val="664279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Use Sticky</a:t>
            </a:r>
            <a:r>
              <a:rPr lang="en-CA" baseline="0" dirty="0"/>
              <a:t> Notes.  Ask everyone to write down at least 1 way to reduce impulse buying them put them up on the flip chart.</a:t>
            </a:r>
            <a:endParaRPr lang="en-CA" dirty="0"/>
          </a:p>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31</a:t>
            </a:fld>
            <a:endParaRPr lang="en-CA" dirty="0"/>
          </a:p>
        </p:txBody>
      </p:sp>
    </p:spTree>
    <p:extLst>
      <p:ext uri="{BB962C8B-B14F-4D97-AF65-F5344CB8AC3E}">
        <p14:creationId xmlns:p14="http://schemas.microsoft.com/office/powerpoint/2010/main" val="3283126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What</a:t>
            </a:r>
            <a:r>
              <a:rPr lang="en-CA" baseline="0" dirty="0"/>
              <a:t> is income?  Response:  </a:t>
            </a:r>
            <a:r>
              <a:rPr lang="en-CA" sz="1200" kern="1200" dirty="0">
                <a:solidFill>
                  <a:schemeClr val="tx1"/>
                </a:solidFill>
                <a:effectLst/>
                <a:latin typeface="+mn-lt"/>
                <a:ea typeface="+mn-ea"/>
                <a:cs typeface="+mn-cs"/>
              </a:rPr>
              <a:t>Income is the money we earn or make.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dirty="0"/>
              <a:t>Ask:  What is an expense?  Response:  </a:t>
            </a:r>
            <a:r>
              <a:rPr lang="en-CA" sz="1200" kern="1200" dirty="0">
                <a:solidFill>
                  <a:schemeClr val="tx1"/>
                </a:solidFill>
                <a:effectLst/>
                <a:latin typeface="+mn-lt"/>
                <a:ea typeface="+mn-ea"/>
                <a:cs typeface="+mn-cs"/>
              </a:rPr>
              <a:t>the amount of money we spend.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What</a:t>
            </a:r>
            <a:r>
              <a:rPr lang="en-CA" baseline="0" dirty="0"/>
              <a:t> is the balance?  Response:  </a:t>
            </a:r>
            <a:r>
              <a:rPr lang="en-CA" sz="1200" kern="1200" dirty="0">
                <a:solidFill>
                  <a:schemeClr val="tx1"/>
                </a:solidFill>
                <a:effectLst/>
                <a:latin typeface="+mn-lt"/>
                <a:ea typeface="+mn-ea"/>
                <a:cs typeface="+mn-cs"/>
              </a:rPr>
              <a:t>Balance is the amount that is left over.  You calculate the amount of money you earn, or your income and subtract the total of your expenses, or spending.  The balance will show either a surplus, which is money you have saved or a deficit which is how much money you overspent.</a:t>
            </a:r>
          </a:p>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4</a:t>
            </a:fld>
            <a:endParaRPr lang="en-CA" dirty="0"/>
          </a:p>
        </p:txBody>
      </p:sp>
    </p:spTree>
    <p:extLst>
      <p:ext uri="{BB962C8B-B14F-4D97-AF65-F5344CB8AC3E}">
        <p14:creationId xmlns:p14="http://schemas.microsoft.com/office/powerpoint/2010/main" val="3996687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b="1" i="0" kern="1200" dirty="0">
                <a:solidFill>
                  <a:schemeClr val="tx1"/>
                </a:solidFill>
                <a:effectLst/>
                <a:latin typeface="+mn-lt"/>
                <a:ea typeface="+mn-ea"/>
                <a:cs typeface="+mn-cs"/>
              </a:rPr>
              <a:t>Frugal</a:t>
            </a:r>
            <a:r>
              <a:rPr lang="en-CA" sz="1200" b="0" i="0" kern="1200" dirty="0">
                <a:solidFill>
                  <a:schemeClr val="tx1"/>
                </a:solidFill>
                <a:effectLst/>
                <a:latin typeface="+mn-lt"/>
                <a:ea typeface="+mn-ea"/>
                <a:cs typeface="+mn-cs"/>
              </a:rPr>
              <a:t> shopping and living means you have more money in your pocket at the end of the week! More money at the end of the week means less debt and more fun!  In this section we will be uncovering</a:t>
            </a:r>
            <a:r>
              <a:rPr lang="en-CA" sz="1200" b="0" i="0" kern="1200" baseline="0" dirty="0">
                <a:solidFill>
                  <a:schemeClr val="tx1"/>
                </a:solidFill>
                <a:effectLst/>
                <a:latin typeface="+mn-lt"/>
                <a:ea typeface="+mn-ea"/>
                <a:cs typeface="+mn-cs"/>
              </a:rPr>
              <a:t> a few ways that you can become a frugal shopper and start with substantial savings. </a:t>
            </a:r>
            <a:r>
              <a:rPr lang="en-CA" sz="1200" kern="1200" dirty="0">
                <a:solidFill>
                  <a:schemeClr val="tx1"/>
                </a:solidFill>
                <a:effectLst/>
                <a:latin typeface="+mn-lt"/>
                <a:ea typeface="+mn-ea"/>
                <a:cs typeface="+mn-cs"/>
              </a:rPr>
              <a:t>In this section we will be looking at:</a:t>
            </a:r>
            <a:endParaRPr lang="en-CA" sz="10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Couponing</a:t>
            </a:r>
            <a:endParaRPr lang="en-CA" sz="10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Phone Apps</a:t>
            </a:r>
            <a:endParaRPr lang="en-CA" sz="10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Price Matching</a:t>
            </a:r>
            <a:endParaRPr lang="en-CA" sz="10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Bundling Services</a:t>
            </a:r>
            <a:endParaRPr lang="en-CA" sz="1000" kern="1200" dirty="0">
              <a:solidFill>
                <a:schemeClr val="tx1"/>
              </a:solidFill>
              <a:effectLst/>
              <a:latin typeface="+mn-lt"/>
              <a:ea typeface="+mn-ea"/>
              <a:cs typeface="+mn-cs"/>
            </a:endParaRPr>
          </a:p>
          <a:p>
            <a:pPr lvl="1"/>
            <a:r>
              <a:rPr lang="en-CA" sz="1200" kern="1200" dirty="0">
                <a:solidFill>
                  <a:schemeClr val="tx1"/>
                </a:solidFill>
                <a:effectLst/>
                <a:latin typeface="+mn-lt"/>
                <a:ea typeface="+mn-ea"/>
                <a:cs typeface="+mn-cs"/>
              </a:rPr>
              <a:t>Managing Debt</a:t>
            </a:r>
            <a:endParaRPr lang="en-CA" sz="10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32</a:t>
            </a:fld>
            <a:endParaRPr lang="en-CA" dirty="0"/>
          </a:p>
        </p:txBody>
      </p:sp>
    </p:spTree>
    <p:extLst>
      <p:ext uri="{BB962C8B-B14F-4D97-AF65-F5344CB8AC3E}">
        <p14:creationId xmlns:p14="http://schemas.microsoft.com/office/powerpoint/2010/main" val="2977009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33</a:t>
            </a:fld>
            <a:endParaRPr lang="en-CA" dirty="0"/>
          </a:p>
        </p:txBody>
      </p:sp>
    </p:spTree>
    <p:extLst>
      <p:ext uri="{BB962C8B-B14F-4D97-AF65-F5344CB8AC3E}">
        <p14:creationId xmlns:p14="http://schemas.microsoft.com/office/powerpoint/2010/main" val="3871270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34</a:t>
            </a:fld>
            <a:endParaRPr lang="en-CA" dirty="0"/>
          </a:p>
        </p:txBody>
      </p:sp>
    </p:spTree>
    <p:extLst>
      <p:ext uri="{BB962C8B-B14F-4D97-AF65-F5344CB8AC3E}">
        <p14:creationId xmlns:p14="http://schemas.microsoft.com/office/powerpoint/2010/main" val="33957911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35</a:t>
            </a:fld>
            <a:endParaRPr lang="en-CA" dirty="0"/>
          </a:p>
        </p:txBody>
      </p:sp>
    </p:spTree>
    <p:extLst>
      <p:ext uri="{BB962C8B-B14F-4D97-AF65-F5344CB8AC3E}">
        <p14:creationId xmlns:p14="http://schemas.microsoft.com/office/powerpoint/2010/main" val="2607751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36</a:t>
            </a:fld>
            <a:endParaRPr lang="en-CA" dirty="0"/>
          </a:p>
        </p:txBody>
      </p:sp>
    </p:spTree>
    <p:extLst>
      <p:ext uri="{BB962C8B-B14F-4D97-AF65-F5344CB8AC3E}">
        <p14:creationId xmlns:p14="http://schemas.microsoft.com/office/powerpoint/2010/main" val="9841016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46</a:t>
            </a:fld>
            <a:endParaRPr lang="en-CA" dirty="0"/>
          </a:p>
        </p:txBody>
      </p:sp>
    </p:spTree>
    <p:extLst>
      <p:ext uri="{BB962C8B-B14F-4D97-AF65-F5344CB8AC3E}">
        <p14:creationId xmlns:p14="http://schemas.microsoft.com/office/powerpoint/2010/main" val="37023165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52</a:t>
            </a:fld>
            <a:endParaRPr lang="en-CA" dirty="0"/>
          </a:p>
        </p:txBody>
      </p:sp>
    </p:spTree>
    <p:extLst>
      <p:ext uri="{BB962C8B-B14F-4D97-AF65-F5344CB8AC3E}">
        <p14:creationId xmlns:p14="http://schemas.microsoft.com/office/powerpoint/2010/main" val="5784357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60</a:t>
            </a:fld>
            <a:endParaRPr lang="en-CA" dirty="0"/>
          </a:p>
        </p:txBody>
      </p:sp>
    </p:spTree>
    <p:extLst>
      <p:ext uri="{BB962C8B-B14F-4D97-AF65-F5344CB8AC3E}">
        <p14:creationId xmlns:p14="http://schemas.microsoft.com/office/powerpoint/2010/main" val="20162738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61</a:t>
            </a:fld>
            <a:endParaRPr lang="en-CA" dirty="0"/>
          </a:p>
        </p:txBody>
      </p:sp>
    </p:spTree>
    <p:extLst>
      <p:ext uri="{BB962C8B-B14F-4D97-AF65-F5344CB8AC3E}">
        <p14:creationId xmlns:p14="http://schemas.microsoft.com/office/powerpoint/2010/main" val="1005013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62</a:t>
            </a:fld>
            <a:endParaRPr lang="en-CA" dirty="0"/>
          </a:p>
        </p:txBody>
      </p:sp>
    </p:spTree>
    <p:extLst>
      <p:ext uri="{BB962C8B-B14F-4D97-AF65-F5344CB8AC3E}">
        <p14:creationId xmlns:p14="http://schemas.microsoft.com/office/powerpoint/2010/main" val="1404505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Allow </a:t>
            </a:r>
            <a:r>
              <a:rPr lang="en-CA" baseline="0" dirty="0"/>
              <a:t> 30-</a:t>
            </a:r>
            <a:r>
              <a:rPr lang="en-CA" dirty="0"/>
              <a:t>45 minutes.  Can use </a:t>
            </a:r>
            <a:r>
              <a:rPr lang="en-CA" baseline="0" dirty="0"/>
              <a:t>grocery prices from Appendix II or allow participants to give their best ‘guess’ on spending amounts.</a:t>
            </a:r>
            <a:endParaRPr lang="en-CA" dirty="0"/>
          </a:p>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5</a:t>
            </a:fld>
            <a:endParaRPr lang="en-CA" dirty="0"/>
          </a:p>
        </p:txBody>
      </p:sp>
    </p:spTree>
    <p:extLst>
      <p:ext uri="{BB962C8B-B14F-4D97-AF65-F5344CB8AC3E}">
        <p14:creationId xmlns:p14="http://schemas.microsoft.com/office/powerpoint/2010/main" val="20651789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encabezado 3"/>
          <p:cNvSpPr>
            <a:spLocks noGrp="1"/>
          </p:cNvSpPr>
          <p:nvPr>
            <p:ph type="hdr" sz="quarter"/>
          </p:nvPr>
        </p:nvSpPr>
        <p:spPr/>
        <p:txBody>
          <a:bodyPr/>
          <a:lstStyle/>
          <a:p>
            <a:endParaRPr lang="en-CA" dirty="0"/>
          </a:p>
        </p:txBody>
      </p:sp>
      <p:sp>
        <p:nvSpPr>
          <p:cNvPr id="5" name="Marcador de número de diapositiva 4"/>
          <p:cNvSpPr>
            <a:spLocks noGrp="1"/>
          </p:cNvSpPr>
          <p:nvPr>
            <p:ph type="sldNum" sz="quarter" idx="5"/>
          </p:nvPr>
        </p:nvSpPr>
        <p:spPr/>
        <p:txBody>
          <a:bodyPr/>
          <a:lstStyle/>
          <a:p>
            <a:fld id="{E0236516-AB5E-411F-A82B-E044CC30B6AD}" type="slidenum">
              <a:rPr lang="en-CA" smtClean="0"/>
              <a:pPr/>
              <a:t>64</a:t>
            </a:fld>
            <a:endParaRPr lang="en-CA" dirty="0"/>
          </a:p>
        </p:txBody>
      </p:sp>
    </p:spTree>
    <p:extLst>
      <p:ext uri="{BB962C8B-B14F-4D97-AF65-F5344CB8AC3E}">
        <p14:creationId xmlns:p14="http://schemas.microsoft.com/office/powerpoint/2010/main" val="4354047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encabezado 3"/>
          <p:cNvSpPr>
            <a:spLocks noGrp="1"/>
          </p:cNvSpPr>
          <p:nvPr>
            <p:ph type="hdr" sz="quarter"/>
          </p:nvPr>
        </p:nvSpPr>
        <p:spPr/>
        <p:txBody>
          <a:bodyPr/>
          <a:lstStyle/>
          <a:p>
            <a:endParaRPr lang="en-CA" dirty="0"/>
          </a:p>
        </p:txBody>
      </p:sp>
      <p:sp>
        <p:nvSpPr>
          <p:cNvPr id="5" name="Marcador de número de diapositiva 4"/>
          <p:cNvSpPr>
            <a:spLocks noGrp="1"/>
          </p:cNvSpPr>
          <p:nvPr>
            <p:ph type="sldNum" sz="quarter" idx="5"/>
          </p:nvPr>
        </p:nvSpPr>
        <p:spPr/>
        <p:txBody>
          <a:bodyPr/>
          <a:lstStyle/>
          <a:p>
            <a:fld id="{E0236516-AB5E-411F-A82B-E044CC30B6AD}" type="slidenum">
              <a:rPr lang="en-CA" smtClean="0"/>
              <a:pPr/>
              <a:t>65</a:t>
            </a:fld>
            <a:endParaRPr lang="en-CA" dirty="0"/>
          </a:p>
        </p:txBody>
      </p:sp>
    </p:spTree>
    <p:extLst>
      <p:ext uri="{BB962C8B-B14F-4D97-AF65-F5344CB8AC3E}">
        <p14:creationId xmlns:p14="http://schemas.microsoft.com/office/powerpoint/2010/main" val="30573515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encabezado 3"/>
          <p:cNvSpPr>
            <a:spLocks noGrp="1"/>
          </p:cNvSpPr>
          <p:nvPr>
            <p:ph type="hdr" sz="quarter"/>
          </p:nvPr>
        </p:nvSpPr>
        <p:spPr/>
        <p:txBody>
          <a:bodyPr/>
          <a:lstStyle/>
          <a:p>
            <a:endParaRPr lang="en-CA" dirty="0"/>
          </a:p>
        </p:txBody>
      </p:sp>
      <p:sp>
        <p:nvSpPr>
          <p:cNvPr id="5" name="Marcador de número de diapositiva 4"/>
          <p:cNvSpPr>
            <a:spLocks noGrp="1"/>
          </p:cNvSpPr>
          <p:nvPr>
            <p:ph type="sldNum" sz="quarter" idx="5"/>
          </p:nvPr>
        </p:nvSpPr>
        <p:spPr/>
        <p:txBody>
          <a:bodyPr/>
          <a:lstStyle/>
          <a:p>
            <a:fld id="{E0236516-AB5E-411F-A82B-E044CC30B6AD}" type="slidenum">
              <a:rPr lang="en-CA" smtClean="0"/>
              <a:pPr/>
              <a:t>66</a:t>
            </a:fld>
            <a:endParaRPr lang="en-CA" dirty="0"/>
          </a:p>
        </p:txBody>
      </p:sp>
    </p:spTree>
    <p:extLst>
      <p:ext uri="{BB962C8B-B14F-4D97-AF65-F5344CB8AC3E}">
        <p14:creationId xmlns:p14="http://schemas.microsoft.com/office/powerpoint/2010/main" val="14982674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encabezado 3"/>
          <p:cNvSpPr>
            <a:spLocks noGrp="1"/>
          </p:cNvSpPr>
          <p:nvPr>
            <p:ph type="hdr" sz="quarter"/>
          </p:nvPr>
        </p:nvSpPr>
        <p:spPr/>
        <p:txBody>
          <a:bodyPr/>
          <a:lstStyle/>
          <a:p>
            <a:endParaRPr lang="en-CA" dirty="0"/>
          </a:p>
        </p:txBody>
      </p:sp>
      <p:sp>
        <p:nvSpPr>
          <p:cNvPr id="5" name="Marcador de número de diapositiva 4"/>
          <p:cNvSpPr>
            <a:spLocks noGrp="1"/>
          </p:cNvSpPr>
          <p:nvPr>
            <p:ph type="sldNum" sz="quarter" idx="5"/>
          </p:nvPr>
        </p:nvSpPr>
        <p:spPr/>
        <p:txBody>
          <a:bodyPr/>
          <a:lstStyle/>
          <a:p>
            <a:fld id="{E0236516-AB5E-411F-A82B-E044CC30B6AD}" type="slidenum">
              <a:rPr lang="en-CA" smtClean="0"/>
              <a:pPr/>
              <a:t>67</a:t>
            </a:fld>
            <a:endParaRPr lang="en-CA" dirty="0"/>
          </a:p>
        </p:txBody>
      </p:sp>
    </p:spTree>
    <p:extLst>
      <p:ext uri="{BB962C8B-B14F-4D97-AF65-F5344CB8AC3E}">
        <p14:creationId xmlns:p14="http://schemas.microsoft.com/office/powerpoint/2010/main" val="30221819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68</a:t>
            </a:fld>
            <a:endParaRPr lang="en-CA" dirty="0"/>
          </a:p>
        </p:txBody>
      </p:sp>
    </p:spTree>
    <p:extLst>
      <p:ext uri="{BB962C8B-B14F-4D97-AF65-F5344CB8AC3E}">
        <p14:creationId xmlns:p14="http://schemas.microsoft.com/office/powerpoint/2010/main" val="4840866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69</a:t>
            </a:fld>
            <a:endParaRPr lang="en-CA" dirty="0"/>
          </a:p>
        </p:txBody>
      </p:sp>
    </p:spTree>
    <p:extLst>
      <p:ext uri="{BB962C8B-B14F-4D97-AF65-F5344CB8AC3E}">
        <p14:creationId xmlns:p14="http://schemas.microsoft.com/office/powerpoint/2010/main" val="41284915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70</a:t>
            </a:fld>
            <a:endParaRPr lang="en-CA" dirty="0"/>
          </a:p>
        </p:txBody>
      </p:sp>
    </p:spTree>
    <p:extLst>
      <p:ext uri="{BB962C8B-B14F-4D97-AF65-F5344CB8AC3E}">
        <p14:creationId xmlns:p14="http://schemas.microsoft.com/office/powerpoint/2010/main" val="32054657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71</a:t>
            </a:fld>
            <a:endParaRPr lang="en-CA" dirty="0"/>
          </a:p>
        </p:txBody>
      </p:sp>
    </p:spTree>
    <p:extLst>
      <p:ext uri="{BB962C8B-B14F-4D97-AF65-F5344CB8AC3E}">
        <p14:creationId xmlns:p14="http://schemas.microsoft.com/office/powerpoint/2010/main" val="25268629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72</a:t>
            </a:fld>
            <a:endParaRPr lang="en-CA" dirty="0"/>
          </a:p>
        </p:txBody>
      </p:sp>
    </p:spTree>
    <p:extLst>
      <p:ext uri="{BB962C8B-B14F-4D97-AF65-F5344CB8AC3E}">
        <p14:creationId xmlns:p14="http://schemas.microsoft.com/office/powerpoint/2010/main" val="4320738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encabezado 3"/>
          <p:cNvSpPr>
            <a:spLocks noGrp="1"/>
          </p:cNvSpPr>
          <p:nvPr>
            <p:ph type="hdr" sz="quarter"/>
          </p:nvPr>
        </p:nvSpPr>
        <p:spPr/>
        <p:txBody>
          <a:bodyPr/>
          <a:lstStyle/>
          <a:p>
            <a:endParaRPr lang="en-CA" dirty="0"/>
          </a:p>
        </p:txBody>
      </p:sp>
      <p:sp>
        <p:nvSpPr>
          <p:cNvPr id="5" name="Marcador de número de diapositiva 4"/>
          <p:cNvSpPr>
            <a:spLocks noGrp="1"/>
          </p:cNvSpPr>
          <p:nvPr>
            <p:ph type="sldNum" sz="quarter" idx="5"/>
          </p:nvPr>
        </p:nvSpPr>
        <p:spPr/>
        <p:txBody>
          <a:bodyPr/>
          <a:lstStyle/>
          <a:p>
            <a:fld id="{E0236516-AB5E-411F-A82B-E044CC30B6AD}" type="slidenum">
              <a:rPr lang="en-CA" smtClean="0"/>
              <a:pPr/>
              <a:t>73</a:t>
            </a:fld>
            <a:endParaRPr lang="en-CA" dirty="0"/>
          </a:p>
        </p:txBody>
      </p:sp>
    </p:spTree>
    <p:extLst>
      <p:ext uri="{BB962C8B-B14F-4D97-AF65-F5344CB8AC3E}">
        <p14:creationId xmlns:p14="http://schemas.microsoft.com/office/powerpoint/2010/main" val="388133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6</a:t>
            </a:fld>
            <a:endParaRPr lang="en-CA" dirty="0"/>
          </a:p>
        </p:txBody>
      </p:sp>
    </p:spTree>
    <p:extLst>
      <p:ext uri="{BB962C8B-B14F-4D97-AF65-F5344CB8AC3E}">
        <p14:creationId xmlns:p14="http://schemas.microsoft.com/office/powerpoint/2010/main" val="25623266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Answer:  </a:t>
            </a:r>
            <a:r>
              <a:rPr lang="en-CA" sz="1200" kern="1200" dirty="0">
                <a:solidFill>
                  <a:schemeClr val="tx1"/>
                </a:solidFill>
                <a:effectLst/>
                <a:latin typeface="+mn-lt"/>
                <a:ea typeface="+mn-ea"/>
                <a:cs typeface="+mn-cs"/>
              </a:rPr>
              <a:t>Answer:   c)  Canadians reported losses of $10.5 million as a result of identify theft in Canada in 2014.  These figures are probably low, since losses to fraud often go unreported.    Source:  Canadian Anti-Fraud Centre Annual Statistics Report, 2014)</a:t>
            </a:r>
          </a:p>
        </p:txBody>
      </p:sp>
      <p:sp>
        <p:nvSpPr>
          <p:cNvPr id="4" name="Marcador de encabezado 3"/>
          <p:cNvSpPr>
            <a:spLocks noGrp="1"/>
          </p:cNvSpPr>
          <p:nvPr>
            <p:ph type="hdr" sz="quarter"/>
          </p:nvPr>
        </p:nvSpPr>
        <p:spPr/>
        <p:txBody>
          <a:bodyPr/>
          <a:lstStyle/>
          <a:p>
            <a:endParaRPr lang="en-CA" dirty="0"/>
          </a:p>
        </p:txBody>
      </p:sp>
      <p:sp>
        <p:nvSpPr>
          <p:cNvPr id="5" name="Marcador de número de diapositiva 4"/>
          <p:cNvSpPr>
            <a:spLocks noGrp="1"/>
          </p:cNvSpPr>
          <p:nvPr>
            <p:ph type="sldNum" sz="quarter" idx="5"/>
          </p:nvPr>
        </p:nvSpPr>
        <p:spPr/>
        <p:txBody>
          <a:bodyPr/>
          <a:lstStyle/>
          <a:p>
            <a:fld id="{E0236516-AB5E-411F-A82B-E044CC30B6AD}" type="slidenum">
              <a:rPr lang="en-CA" smtClean="0"/>
              <a:pPr/>
              <a:t>75</a:t>
            </a:fld>
            <a:endParaRPr lang="en-CA" dirty="0"/>
          </a:p>
        </p:txBody>
      </p:sp>
    </p:spTree>
    <p:extLst>
      <p:ext uri="{BB962C8B-B14F-4D97-AF65-F5344CB8AC3E}">
        <p14:creationId xmlns:p14="http://schemas.microsoft.com/office/powerpoint/2010/main" val="22047079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encabezado 3"/>
          <p:cNvSpPr>
            <a:spLocks noGrp="1"/>
          </p:cNvSpPr>
          <p:nvPr>
            <p:ph type="hdr" sz="quarter"/>
          </p:nvPr>
        </p:nvSpPr>
        <p:spPr/>
        <p:txBody>
          <a:bodyPr/>
          <a:lstStyle/>
          <a:p>
            <a:endParaRPr lang="en-CA" dirty="0"/>
          </a:p>
        </p:txBody>
      </p:sp>
      <p:sp>
        <p:nvSpPr>
          <p:cNvPr id="5" name="Marcador de número de diapositiva 4"/>
          <p:cNvSpPr>
            <a:spLocks noGrp="1"/>
          </p:cNvSpPr>
          <p:nvPr>
            <p:ph type="sldNum" sz="quarter" idx="5"/>
          </p:nvPr>
        </p:nvSpPr>
        <p:spPr/>
        <p:txBody>
          <a:bodyPr/>
          <a:lstStyle/>
          <a:p>
            <a:fld id="{E0236516-AB5E-411F-A82B-E044CC30B6AD}" type="slidenum">
              <a:rPr lang="en-CA" smtClean="0"/>
              <a:pPr/>
              <a:t>76</a:t>
            </a:fld>
            <a:endParaRPr lang="en-CA" dirty="0"/>
          </a:p>
        </p:txBody>
      </p:sp>
    </p:spTree>
    <p:extLst>
      <p:ext uri="{BB962C8B-B14F-4D97-AF65-F5344CB8AC3E}">
        <p14:creationId xmlns:p14="http://schemas.microsoft.com/office/powerpoint/2010/main" val="7827381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encabezado 3"/>
          <p:cNvSpPr>
            <a:spLocks noGrp="1"/>
          </p:cNvSpPr>
          <p:nvPr>
            <p:ph type="hdr" sz="quarter"/>
          </p:nvPr>
        </p:nvSpPr>
        <p:spPr/>
        <p:txBody>
          <a:bodyPr/>
          <a:lstStyle/>
          <a:p>
            <a:endParaRPr lang="en-CA" dirty="0"/>
          </a:p>
        </p:txBody>
      </p:sp>
      <p:sp>
        <p:nvSpPr>
          <p:cNvPr id="5" name="Marcador de número de diapositiva 4"/>
          <p:cNvSpPr>
            <a:spLocks noGrp="1"/>
          </p:cNvSpPr>
          <p:nvPr>
            <p:ph type="sldNum" sz="quarter" idx="5"/>
          </p:nvPr>
        </p:nvSpPr>
        <p:spPr/>
        <p:txBody>
          <a:bodyPr/>
          <a:lstStyle/>
          <a:p>
            <a:fld id="{E0236516-AB5E-411F-A82B-E044CC30B6AD}" type="slidenum">
              <a:rPr lang="en-CA" smtClean="0"/>
              <a:pPr/>
              <a:t>77</a:t>
            </a:fld>
            <a:endParaRPr lang="en-CA" dirty="0"/>
          </a:p>
        </p:txBody>
      </p:sp>
    </p:spTree>
    <p:extLst>
      <p:ext uri="{BB962C8B-B14F-4D97-AF65-F5344CB8AC3E}">
        <p14:creationId xmlns:p14="http://schemas.microsoft.com/office/powerpoint/2010/main" val="38775192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encabezado 3"/>
          <p:cNvSpPr>
            <a:spLocks noGrp="1"/>
          </p:cNvSpPr>
          <p:nvPr>
            <p:ph type="hdr" sz="quarter"/>
          </p:nvPr>
        </p:nvSpPr>
        <p:spPr/>
        <p:txBody>
          <a:bodyPr/>
          <a:lstStyle/>
          <a:p>
            <a:endParaRPr lang="en-CA" dirty="0"/>
          </a:p>
        </p:txBody>
      </p:sp>
      <p:sp>
        <p:nvSpPr>
          <p:cNvPr id="5" name="Marcador de número de diapositiva 4"/>
          <p:cNvSpPr>
            <a:spLocks noGrp="1"/>
          </p:cNvSpPr>
          <p:nvPr>
            <p:ph type="sldNum" sz="quarter" idx="5"/>
          </p:nvPr>
        </p:nvSpPr>
        <p:spPr/>
        <p:txBody>
          <a:bodyPr/>
          <a:lstStyle/>
          <a:p>
            <a:fld id="{E0236516-AB5E-411F-A82B-E044CC30B6AD}" type="slidenum">
              <a:rPr lang="en-CA" smtClean="0"/>
              <a:pPr/>
              <a:t>78</a:t>
            </a:fld>
            <a:endParaRPr lang="en-CA" dirty="0"/>
          </a:p>
        </p:txBody>
      </p:sp>
    </p:spTree>
    <p:extLst>
      <p:ext uri="{BB962C8B-B14F-4D97-AF65-F5344CB8AC3E}">
        <p14:creationId xmlns:p14="http://schemas.microsoft.com/office/powerpoint/2010/main" val="42644941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encabezado 3"/>
          <p:cNvSpPr>
            <a:spLocks noGrp="1"/>
          </p:cNvSpPr>
          <p:nvPr>
            <p:ph type="hdr" sz="quarter"/>
          </p:nvPr>
        </p:nvSpPr>
        <p:spPr/>
        <p:txBody>
          <a:bodyPr/>
          <a:lstStyle/>
          <a:p>
            <a:endParaRPr lang="en-CA" dirty="0"/>
          </a:p>
        </p:txBody>
      </p:sp>
      <p:sp>
        <p:nvSpPr>
          <p:cNvPr id="5" name="Marcador de número de diapositiva 4"/>
          <p:cNvSpPr>
            <a:spLocks noGrp="1"/>
          </p:cNvSpPr>
          <p:nvPr>
            <p:ph type="sldNum" sz="quarter" idx="5"/>
          </p:nvPr>
        </p:nvSpPr>
        <p:spPr/>
        <p:txBody>
          <a:bodyPr/>
          <a:lstStyle/>
          <a:p>
            <a:fld id="{E0236516-AB5E-411F-A82B-E044CC30B6AD}" type="slidenum">
              <a:rPr lang="en-CA" smtClean="0"/>
              <a:pPr/>
              <a:t>79</a:t>
            </a:fld>
            <a:endParaRPr lang="en-CA" dirty="0"/>
          </a:p>
        </p:txBody>
      </p:sp>
    </p:spTree>
    <p:extLst>
      <p:ext uri="{BB962C8B-B14F-4D97-AF65-F5344CB8AC3E}">
        <p14:creationId xmlns:p14="http://schemas.microsoft.com/office/powerpoint/2010/main" val="18824366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encabezado 3"/>
          <p:cNvSpPr>
            <a:spLocks noGrp="1"/>
          </p:cNvSpPr>
          <p:nvPr>
            <p:ph type="hdr" sz="quarter"/>
          </p:nvPr>
        </p:nvSpPr>
        <p:spPr/>
        <p:txBody>
          <a:bodyPr/>
          <a:lstStyle/>
          <a:p>
            <a:endParaRPr lang="en-CA" dirty="0"/>
          </a:p>
        </p:txBody>
      </p:sp>
      <p:sp>
        <p:nvSpPr>
          <p:cNvPr id="5" name="Marcador de número de diapositiva 4"/>
          <p:cNvSpPr>
            <a:spLocks noGrp="1"/>
          </p:cNvSpPr>
          <p:nvPr>
            <p:ph type="sldNum" sz="quarter" idx="5"/>
          </p:nvPr>
        </p:nvSpPr>
        <p:spPr/>
        <p:txBody>
          <a:bodyPr/>
          <a:lstStyle/>
          <a:p>
            <a:fld id="{E0236516-AB5E-411F-A82B-E044CC30B6AD}" type="slidenum">
              <a:rPr lang="en-CA" smtClean="0"/>
              <a:pPr/>
              <a:t>80</a:t>
            </a:fld>
            <a:endParaRPr lang="en-CA" dirty="0"/>
          </a:p>
        </p:txBody>
      </p:sp>
    </p:spTree>
    <p:extLst>
      <p:ext uri="{BB962C8B-B14F-4D97-AF65-F5344CB8AC3E}">
        <p14:creationId xmlns:p14="http://schemas.microsoft.com/office/powerpoint/2010/main" val="41367436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encabezado 3"/>
          <p:cNvSpPr>
            <a:spLocks noGrp="1"/>
          </p:cNvSpPr>
          <p:nvPr>
            <p:ph type="hdr" sz="quarter"/>
          </p:nvPr>
        </p:nvSpPr>
        <p:spPr/>
        <p:txBody>
          <a:bodyPr/>
          <a:lstStyle/>
          <a:p>
            <a:endParaRPr lang="en-CA" dirty="0"/>
          </a:p>
        </p:txBody>
      </p:sp>
      <p:sp>
        <p:nvSpPr>
          <p:cNvPr id="5" name="Marcador de número de diapositiva 4"/>
          <p:cNvSpPr>
            <a:spLocks noGrp="1"/>
          </p:cNvSpPr>
          <p:nvPr>
            <p:ph type="sldNum" sz="quarter" idx="5"/>
          </p:nvPr>
        </p:nvSpPr>
        <p:spPr/>
        <p:txBody>
          <a:bodyPr/>
          <a:lstStyle/>
          <a:p>
            <a:fld id="{E0236516-AB5E-411F-A82B-E044CC30B6AD}" type="slidenum">
              <a:rPr lang="en-CA" smtClean="0"/>
              <a:pPr/>
              <a:t>81</a:t>
            </a:fld>
            <a:endParaRPr lang="en-CA" dirty="0"/>
          </a:p>
        </p:txBody>
      </p:sp>
    </p:spTree>
    <p:extLst>
      <p:ext uri="{BB962C8B-B14F-4D97-AF65-F5344CB8AC3E}">
        <p14:creationId xmlns:p14="http://schemas.microsoft.com/office/powerpoint/2010/main" val="3170171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82</a:t>
            </a:fld>
            <a:endParaRPr lang="en-CA" dirty="0"/>
          </a:p>
        </p:txBody>
      </p:sp>
    </p:spTree>
    <p:extLst>
      <p:ext uri="{BB962C8B-B14F-4D97-AF65-F5344CB8AC3E}">
        <p14:creationId xmlns:p14="http://schemas.microsoft.com/office/powerpoint/2010/main" val="8202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83</a:t>
            </a:fld>
            <a:endParaRPr lang="en-CA" dirty="0"/>
          </a:p>
        </p:txBody>
      </p:sp>
    </p:spTree>
    <p:extLst>
      <p:ext uri="{BB962C8B-B14F-4D97-AF65-F5344CB8AC3E}">
        <p14:creationId xmlns:p14="http://schemas.microsoft.com/office/powerpoint/2010/main" val="4696215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84</a:t>
            </a:fld>
            <a:endParaRPr lang="en-CA" dirty="0"/>
          </a:p>
        </p:txBody>
      </p:sp>
    </p:spTree>
    <p:extLst>
      <p:ext uri="{BB962C8B-B14F-4D97-AF65-F5344CB8AC3E}">
        <p14:creationId xmlns:p14="http://schemas.microsoft.com/office/powerpoint/2010/main" val="2784686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7</a:t>
            </a:fld>
            <a:endParaRPr lang="en-CA" dirty="0"/>
          </a:p>
        </p:txBody>
      </p:sp>
    </p:spTree>
    <p:extLst>
      <p:ext uri="{BB962C8B-B14F-4D97-AF65-F5344CB8AC3E}">
        <p14:creationId xmlns:p14="http://schemas.microsoft.com/office/powerpoint/2010/main" val="209549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85</a:t>
            </a:fld>
            <a:endParaRPr lang="en-CA" dirty="0"/>
          </a:p>
        </p:txBody>
      </p:sp>
    </p:spTree>
    <p:extLst>
      <p:ext uri="{BB962C8B-B14F-4D97-AF65-F5344CB8AC3E}">
        <p14:creationId xmlns:p14="http://schemas.microsoft.com/office/powerpoint/2010/main" val="11846692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Put</a:t>
            </a:r>
            <a:r>
              <a:rPr lang="en-CA" baseline="0" dirty="0"/>
              <a:t> your participants in equal groups.  Use flip charts and have them list as many ways as possible on how to protect themselves from Identify Theft.  Allow 10 minutes.  Have each group share their findings.  Once all groups have shared, review the bullets on this slide and the next 2 slides as a final review of this section.  This segment should take 45 minutes.</a:t>
            </a:r>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86</a:t>
            </a:fld>
            <a:endParaRPr lang="en-CA" dirty="0"/>
          </a:p>
        </p:txBody>
      </p:sp>
    </p:spTree>
    <p:extLst>
      <p:ext uri="{BB962C8B-B14F-4D97-AF65-F5344CB8AC3E}">
        <p14:creationId xmlns:p14="http://schemas.microsoft.com/office/powerpoint/2010/main" val="19980627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Put</a:t>
            </a:r>
            <a:r>
              <a:rPr lang="en-CA" baseline="0" dirty="0"/>
              <a:t> your participants in equal groups.  Use flip charts and have them list as many ways as possible on how to protect themselves from Identify Theft.  Allow 10 minutes.  Have each group share their findings.  Once all groups have shared, review the bullets on this slide and the next 2 slides as a final review of this section.  This segment should take 45 minutes.</a:t>
            </a:r>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87</a:t>
            </a:fld>
            <a:endParaRPr lang="en-CA" dirty="0"/>
          </a:p>
        </p:txBody>
      </p:sp>
    </p:spTree>
    <p:extLst>
      <p:ext uri="{BB962C8B-B14F-4D97-AF65-F5344CB8AC3E}">
        <p14:creationId xmlns:p14="http://schemas.microsoft.com/office/powerpoint/2010/main" val="40487652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88</a:t>
            </a:fld>
            <a:endParaRPr lang="en-CA" dirty="0"/>
          </a:p>
        </p:txBody>
      </p:sp>
    </p:spTree>
    <p:extLst>
      <p:ext uri="{BB962C8B-B14F-4D97-AF65-F5344CB8AC3E}">
        <p14:creationId xmlns:p14="http://schemas.microsoft.com/office/powerpoint/2010/main" val="40188829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89</a:t>
            </a:fld>
            <a:endParaRPr lang="en-CA" dirty="0"/>
          </a:p>
        </p:txBody>
      </p:sp>
    </p:spTree>
    <p:extLst>
      <p:ext uri="{BB962C8B-B14F-4D97-AF65-F5344CB8AC3E}">
        <p14:creationId xmlns:p14="http://schemas.microsoft.com/office/powerpoint/2010/main" val="17347370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92</a:t>
            </a:fld>
            <a:endParaRPr lang="en-CA" dirty="0"/>
          </a:p>
        </p:txBody>
      </p:sp>
    </p:spTree>
    <p:extLst>
      <p:ext uri="{BB962C8B-B14F-4D97-AF65-F5344CB8AC3E}">
        <p14:creationId xmlns:p14="http://schemas.microsoft.com/office/powerpoint/2010/main" val="33834007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Open</a:t>
            </a:r>
            <a:r>
              <a:rPr lang="en-CA" baseline="0" dirty="0"/>
              <a:t> this to discussion with the group if there is enough time or you can review these few bullets quickly and move one.  </a:t>
            </a:r>
            <a:r>
              <a:rPr lang="en-CA" dirty="0"/>
              <a:t>This</a:t>
            </a:r>
            <a:r>
              <a:rPr lang="en-CA" baseline="0" dirty="0"/>
              <a:t> section should take no more than 5 minutes.</a:t>
            </a:r>
            <a:endParaRPr lang="en-CA" dirty="0"/>
          </a:p>
        </p:txBody>
      </p:sp>
      <p:sp>
        <p:nvSpPr>
          <p:cNvPr id="4" name="Marcador de encabezado 3"/>
          <p:cNvSpPr>
            <a:spLocks noGrp="1"/>
          </p:cNvSpPr>
          <p:nvPr>
            <p:ph type="hdr" sz="quarter"/>
          </p:nvPr>
        </p:nvSpPr>
        <p:spPr/>
        <p:txBody>
          <a:bodyPr/>
          <a:lstStyle/>
          <a:p>
            <a:endParaRPr lang="en-CA" dirty="0"/>
          </a:p>
        </p:txBody>
      </p:sp>
      <p:sp>
        <p:nvSpPr>
          <p:cNvPr id="5" name="Marcador de número de diapositiva 4"/>
          <p:cNvSpPr>
            <a:spLocks noGrp="1"/>
          </p:cNvSpPr>
          <p:nvPr>
            <p:ph type="sldNum" sz="quarter" idx="5"/>
          </p:nvPr>
        </p:nvSpPr>
        <p:spPr/>
        <p:txBody>
          <a:bodyPr/>
          <a:lstStyle/>
          <a:p>
            <a:fld id="{E0236516-AB5E-411F-A82B-E044CC30B6AD}" type="slidenum">
              <a:rPr lang="en-CA" smtClean="0"/>
              <a:pPr/>
              <a:t>95</a:t>
            </a:fld>
            <a:endParaRPr lang="en-CA" dirty="0"/>
          </a:p>
        </p:txBody>
      </p:sp>
    </p:spTree>
    <p:extLst>
      <p:ext uri="{BB962C8B-B14F-4D97-AF65-F5344CB8AC3E}">
        <p14:creationId xmlns:p14="http://schemas.microsoft.com/office/powerpoint/2010/main" val="5045329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Open</a:t>
            </a:r>
            <a:r>
              <a:rPr lang="en-CA" baseline="0" dirty="0"/>
              <a:t> this to discussion with the group if there is enough time or you can review these few bullets quickly and move one.  </a:t>
            </a:r>
            <a:r>
              <a:rPr lang="en-CA" dirty="0"/>
              <a:t>This</a:t>
            </a:r>
            <a:r>
              <a:rPr lang="en-CA" baseline="0" dirty="0"/>
              <a:t> section should take no more than 5 minutes.</a:t>
            </a:r>
            <a:endParaRPr lang="en-CA" dirty="0"/>
          </a:p>
        </p:txBody>
      </p:sp>
      <p:sp>
        <p:nvSpPr>
          <p:cNvPr id="4" name="Marcador de encabezado 3"/>
          <p:cNvSpPr>
            <a:spLocks noGrp="1"/>
          </p:cNvSpPr>
          <p:nvPr>
            <p:ph type="hdr" sz="quarter"/>
          </p:nvPr>
        </p:nvSpPr>
        <p:spPr/>
        <p:txBody>
          <a:bodyPr/>
          <a:lstStyle/>
          <a:p>
            <a:endParaRPr lang="en-CA" dirty="0"/>
          </a:p>
        </p:txBody>
      </p:sp>
      <p:sp>
        <p:nvSpPr>
          <p:cNvPr id="5" name="Marcador de número de diapositiva 4"/>
          <p:cNvSpPr>
            <a:spLocks noGrp="1"/>
          </p:cNvSpPr>
          <p:nvPr>
            <p:ph type="sldNum" sz="quarter" idx="5"/>
          </p:nvPr>
        </p:nvSpPr>
        <p:spPr/>
        <p:txBody>
          <a:bodyPr/>
          <a:lstStyle/>
          <a:p>
            <a:fld id="{E0236516-AB5E-411F-A82B-E044CC30B6AD}" type="slidenum">
              <a:rPr lang="en-CA" smtClean="0"/>
              <a:pPr/>
              <a:t>96</a:t>
            </a:fld>
            <a:endParaRPr lang="en-CA" dirty="0"/>
          </a:p>
        </p:txBody>
      </p:sp>
    </p:spTree>
    <p:extLst>
      <p:ext uri="{BB962C8B-B14F-4D97-AF65-F5344CB8AC3E}">
        <p14:creationId xmlns:p14="http://schemas.microsoft.com/office/powerpoint/2010/main" val="39937985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Your feedback is important to us so we can continue to improve and offer future workshops and training that is relevant to you.</a:t>
            </a:r>
          </a:p>
          <a:p>
            <a:pPr lvl="0"/>
            <a:r>
              <a:rPr lang="en-CA" sz="1200" kern="1200" dirty="0">
                <a:solidFill>
                  <a:schemeClr val="tx1"/>
                </a:solidFill>
                <a:effectLst/>
                <a:latin typeface="+mn-lt"/>
                <a:ea typeface="+mn-ea"/>
                <a:cs typeface="+mn-cs"/>
              </a:rPr>
              <a:t>Please complete the participation evaluation form that has been provided and kindly hand it in before you leave.</a:t>
            </a:r>
          </a:p>
          <a:p>
            <a:pPr lvl="0"/>
            <a:r>
              <a:rPr lang="en-CA" sz="1200" kern="1200" dirty="0">
                <a:solidFill>
                  <a:schemeClr val="tx1"/>
                </a:solidFill>
                <a:effectLst/>
                <a:latin typeface="+mn-lt"/>
                <a:ea typeface="+mn-ea"/>
                <a:cs typeface="+mn-cs"/>
              </a:rPr>
              <a:t>Thank you for your time.</a:t>
            </a:r>
          </a:p>
          <a:p>
            <a:r>
              <a:rPr lang="en-CA" sz="1200" kern="1200" dirty="0">
                <a:solidFill>
                  <a:schemeClr val="tx1"/>
                </a:solidFill>
                <a:effectLst/>
                <a:latin typeface="+mn-lt"/>
                <a:ea typeface="+mn-ea"/>
                <a:cs typeface="+mn-cs"/>
              </a:rPr>
              <a:t> </a:t>
            </a:r>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99</a:t>
            </a:fld>
            <a:endParaRPr lang="en-CA" dirty="0"/>
          </a:p>
        </p:txBody>
      </p:sp>
    </p:spTree>
    <p:extLst>
      <p:ext uri="{BB962C8B-B14F-4D97-AF65-F5344CB8AC3E}">
        <p14:creationId xmlns:p14="http://schemas.microsoft.com/office/powerpoint/2010/main" val="2180313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8</a:t>
            </a:fld>
            <a:endParaRPr lang="en-CA" dirty="0"/>
          </a:p>
        </p:txBody>
      </p:sp>
    </p:spTree>
    <p:extLst>
      <p:ext uri="{BB962C8B-B14F-4D97-AF65-F5344CB8AC3E}">
        <p14:creationId xmlns:p14="http://schemas.microsoft.com/office/powerpoint/2010/main" val="2913854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Point out that during this exercise the key question to ask is ‘What is your latte factor?”</a:t>
            </a:r>
          </a:p>
          <a:p>
            <a:r>
              <a:rPr lang="en-CA" dirty="0"/>
              <a:t>Ask:  What</a:t>
            </a:r>
            <a:r>
              <a:rPr lang="en-CA" baseline="0" dirty="0"/>
              <a:t> are some examples?  </a:t>
            </a:r>
          </a:p>
          <a:p>
            <a:r>
              <a:rPr lang="en-CA" dirty="0"/>
              <a:t>Instruct:  Please go to the next page</a:t>
            </a:r>
            <a:r>
              <a:rPr lang="en-CA" baseline="0" dirty="0"/>
              <a:t> in your handbook to the worksheet called “Your Latte Factor”.  Think of those little pleasures that you indulge in, mark them on the worksheet and put a best guess as to how much you spend every week and month on your own Latte Factor.  We will have about 7 minutes to complete this.</a:t>
            </a:r>
          </a:p>
          <a:p>
            <a:r>
              <a:rPr lang="en-CA" baseline="0" dirty="0"/>
              <a:t>Advise when there are 2 minutes remaining.</a:t>
            </a:r>
          </a:p>
          <a:p>
            <a:r>
              <a:rPr lang="en-CA" baseline="0" dirty="0"/>
              <a:t>Ask:  Take a look at your total.  Are you surprised at how much your latte factor is costing you?</a:t>
            </a:r>
          </a:p>
          <a:p>
            <a:r>
              <a:rPr lang="en-CA" baseline="0" dirty="0"/>
              <a:t>Advise:  We will be using coming back to this worksheet later.  </a:t>
            </a:r>
            <a:endParaRPr lang="en-CA" dirty="0"/>
          </a:p>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9</a:t>
            </a:fld>
            <a:endParaRPr lang="en-CA" dirty="0"/>
          </a:p>
        </p:txBody>
      </p:sp>
    </p:spTree>
    <p:extLst>
      <p:ext uri="{BB962C8B-B14F-4D97-AF65-F5344CB8AC3E}">
        <p14:creationId xmlns:p14="http://schemas.microsoft.com/office/powerpoint/2010/main" val="2308851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baseline="0" dirty="0"/>
              <a:t>If your balance indicates a negative amount (–) then there is a need to make some adjustments to find ways to reduce your daily, weekly and monthly spending.  Example.  If your balance is -$125 per week X 4 weeks per month = -$500 per month X 12 months = -$6,000 per year that you are going into debt.  At this amount of ongoing debt, within 5 years you will be in the hole an amount of -$30,000. </a:t>
            </a:r>
            <a:r>
              <a:rPr lang="en-CA" sz="1200" kern="1200" dirty="0">
                <a:solidFill>
                  <a:schemeClr val="tx1"/>
                </a:solidFill>
                <a:effectLst/>
                <a:latin typeface="+mn-lt"/>
                <a:ea typeface="+mn-ea"/>
                <a:cs typeface="+mn-cs"/>
              </a:rPr>
              <a:t>Ways to save are covered in the next section of this workshop.</a:t>
            </a:r>
          </a:p>
          <a:p>
            <a:pPr lvl="0"/>
            <a:r>
              <a:rPr lang="en-CA" sz="1200" kern="1200" dirty="0">
                <a:solidFill>
                  <a:schemeClr val="tx1"/>
                </a:solidFill>
                <a:effectLst/>
                <a:latin typeface="+mn-lt"/>
                <a:ea typeface="+mn-ea"/>
                <a:cs typeface="+mn-cs"/>
              </a:rPr>
              <a:t>Assistance is available if you need more individualized help.  Sources have been provide to you in Appendix ___ - Financial Supports</a:t>
            </a:r>
            <a:r>
              <a:rPr lang="en-CA" baseline="0" dirty="0"/>
              <a:t>.  </a:t>
            </a:r>
            <a:endParaRPr lang="en-CA" dirty="0"/>
          </a:p>
          <a:p>
            <a:endParaRPr lang="en-CA" dirty="0"/>
          </a:p>
        </p:txBody>
      </p:sp>
      <p:sp>
        <p:nvSpPr>
          <p:cNvPr id="4" name="Header Placeholder 3"/>
          <p:cNvSpPr>
            <a:spLocks noGrp="1"/>
          </p:cNvSpPr>
          <p:nvPr>
            <p:ph type="hdr" sz="quarter" idx="10"/>
          </p:nvPr>
        </p:nvSpPr>
        <p:spPr/>
        <p:txBody>
          <a:bodyPr/>
          <a:lstStyle/>
          <a:p>
            <a:endParaRPr lang="en-CA" dirty="0"/>
          </a:p>
        </p:txBody>
      </p:sp>
      <p:sp>
        <p:nvSpPr>
          <p:cNvPr id="5" name="Slide Number Placeholder 4"/>
          <p:cNvSpPr>
            <a:spLocks noGrp="1"/>
          </p:cNvSpPr>
          <p:nvPr>
            <p:ph type="sldNum" sz="quarter" idx="11"/>
          </p:nvPr>
        </p:nvSpPr>
        <p:spPr/>
        <p:txBody>
          <a:bodyPr/>
          <a:lstStyle/>
          <a:p>
            <a:fld id="{E0236516-AB5E-411F-A82B-E044CC30B6AD}" type="slidenum">
              <a:rPr lang="en-CA" smtClean="0"/>
              <a:pPr/>
              <a:t>10</a:t>
            </a:fld>
            <a:endParaRPr lang="en-CA" dirty="0"/>
          </a:p>
        </p:txBody>
      </p:sp>
    </p:spTree>
    <p:extLst>
      <p:ext uri="{BB962C8B-B14F-4D97-AF65-F5344CB8AC3E}">
        <p14:creationId xmlns:p14="http://schemas.microsoft.com/office/powerpoint/2010/main" val="1026739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5334000"/>
            <a:ext cx="8229600" cy="762000"/>
          </a:xfrm>
        </p:spPr>
        <p:txBody>
          <a:bodyPr>
            <a:normAutofit/>
          </a:bodyPr>
          <a:lstStyle>
            <a:lvl1pPr marL="0" indent="0" algn="ctr">
              <a:lnSpc>
                <a:spcPts val="2400"/>
              </a:lnSpc>
              <a:buNone/>
              <a:defRPr sz="2400" b="1" i="1">
                <a:solidFill>
                  <a:srgbClr val="962E1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Picture Placeholder 14"/>
          <p:cNvSpPr>
            <a:spLocks noGrp="1"/>
          </p:cNvSpPr>
          <p:nvPr>
            <p:ph type="pic" sz="quarter" idx="11"/>
          </p:nvPr>
        </p:nvSpPr>
        <p:spPr>
          <a:xfrm>
            <a:off x="457200" y="1295400"/>
            <a:ext cx="8229600" cy="3810000"/>
          </a:xfrm>
        </p:spPr>
        <p:txBody>
          <a:bodyPr>
            <a:normAutofit/>
          </a:bodyPr>
          <a:lstStyle>
            <a:lvl1pPr>
              <a:defRPr sz="2200" b="0" i="0">
                <a:latin typeface="Avenir Book" panose="02000503020000020003" pitchFamily="2" charset="0"/>
              </a:defRPr>
            </a:lvl1pPr>
          </a:lstStyle>
          <a:p>
            <a:r>
              <a:rPr lang="en-US" dirty="0"/>
              <a:t>Click icon to add picture</a:t>
            </a:r>
            <a:endParaRPr lang="en-CA" dirty="0"/>
          </a:p>
        </p:txBody>
      </p:sp>
      <p:sp>
        <p:nvSpPr>
          <p:cNvPr id="22" name="Slide Number Placeholder 21"/>
          <p:cNvSpPr>
            <a:spLocks noGrp="1"/>
          </p:cNvSpPr>
          <p:nvPr>
            <p:ph type="sldNum" sz="quarter" idx="14"/>
          </p:nvPr>
        </p:nvSpPr>
        <p:spPr>
          <a:xfrm>
            <a:off x="8415670" y="6324600"/>
            <a:ext cx="542260" cy="365125"/>
          </a:xfrm>
          <a:prstGeom prst="rect">
            <a:avLst/>
          </a:prstGeom>
        </p:spPr>
        <p:txBody>
          <a:bodyPr anchor="ctr"/>
          <a:lstStyle>
            <a:lvl1pPr algn="ctr">
              <a:defRPr sz="1200" b="1" i="0">
                <a:latin typeface="Avenir Black" panose="02000503020000020003" pitchFamily="2" charset="0"/>
              </a:defRPr>
            </a:lvl1pPr>
          </a:lstStyle>
          <a:p>
            <a:fld id="{65BC6105-8ECF-422C-9438-6249158F5CCB}" type="slidenum">
              <a:rPr lang="en-CA" smtClean="0"/>
              <a:pPr/>
              <a:t>‹#›</a:t>
            </a:fld>
            <a:endParaRPr lang="en-CA" dirty="0"/>
          </a:p>
        </p:txBody>
      </p:sp>
      <p:sp>
        <p:nvSpPr>
          <p:cNvPr id="23" name="Title 22"/>
          <p:cNvSpPr>
            <a:spLocks noGrp="1"/>
          </p:cNvSpPr>
          <p:nvPr>
            <p:ph type="title"/>
          </p:nvPr>
        </p:nvSpPr>
        <p:spPr>
          <a:xfrm>
            <a:off x="457200" y="228600"/>
            <a:ext cx="8229600" cy="1143000"/>
          </a:xfrm>
        </p:spPr>
        <p:txBody>
          <a:bodyPr>
            <a:noAutofit/>
          </a:bodyPr>
          <a:lstStyle>
            <a:lvl1pPr algn="l">
              <a:lnSpc>
                <a:spcPts val="3900"/>
              </a:lnSpc>
              <a:defRPr sz="3600" b="1" i="0" baseline="0">
                <a:solidFill>
                  <a:srgbClr val="952D1A"/>
                </a:solidFill>
                <a:latin typeface="Avenir Black" panose="02000503020000020003" pitchFamily="2" charset="0"/>
              </a:defRPr>
            </a:lvl1pPr>
          </a:lstStyle>
          <a:p>
            <a:r>
              <a:rPr lang="en-US" dirty="0"/>
              <a:t>Click to edit Master title style</a:t>
            </a:r>
            <a:endParaRPr lang="en-CA" dirty="0"/>
          </a:p>
        </p:txBody>
      </p:sp>
    </p:spTree>
    <p:extLst>
      <p:ext uri="{BB962C8B-B14F-4D97-AF65-F5344CB8AC3E}">
        <p14:creationId xmlns:p14="http://schemas.microsoft.com/office/powerpoint/2010/main" val="358234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85800" y="4800600"/>
            <a:ext cx="3008313" cy="533400"/>
          </a:xfrm>
        </p:spPr>
        <p:txBody>
          <a:bodyPr>
            <a:normAutofit/>
          </a:bodyPr>
          <a:lstStyle>
            <a:lvl1pPr marL="0" indent="0">
              <a:buNone/>
              <a:defRPr sz="1100" b="1" i="1" baseline="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caption</a:t>
            </a:r>
          </a:p>
        </p:txBody>
      </p:sp>
      <p:sp>
        <p:nvSpPr>
          <p:cNvPr id="14" name="Text Placeholder 13"/>
          <p:cNvSpPr>
            <a:spLocks noGrp="1"/>
          </p:cNvSpPr>
          <p:nvPr>
            <p:ph type="body" sz="quarter" idx="11" hasCustomPrompt="1"/>
          </p:nvPr>
        </p:nvSpPr>
        <p:spPr>
          <a:xfrm>
            <a:off x="457200" y="609600"/>
            <a:ext cx="8229600" cy="685800"/>
          </a:xfrm>
        </p:spPr>
        <p:txBody>
          <a:bodyPr>
            <a:normAutofit/>
          </a:bodyPr>
          <a:lstStyle>
            <a:lvl1pPr marL="0" indent="0" algn="ctr">
              <a:lnSpc>
                <a:spcPts val="2400"/>
              </a:lnSpc>
              <a:buNone/>
              <a:defRPr sz="2800" b="1" i="1" cap="all" baseline="0">
                <a:solidFill>
                  <a:schemeClr val="tx1"/>
                </a:solidFill>
              </a:defRPr>
            </a:lvl1pPr>
          </a:lstStyle>
          <a:p>
            <a:pPr lvl="0"/>
            <a:r>
              <a:rPr lang="en-CA" dirty="0"/>
              <a:t>Click Here to Insert Divider Title</a:t>
            </a:r>
          </a:p>
        </p:txBody>
      </p:sp>
      <p:sp>
        <p:nvSpPr>
          <p:cNvPr id="16" name="Picture Placeholder 15"/>
          <p:cNvSpPr>
            <a:spLocks noGrp="1"/>
          </p:cNvSpPr>
          <p:nvPr>
            <p:ph type="pic" sz="quarter" idx="12"/>
          </p:nvPr>
        </p:nvSpPr>
        <p:spPr>
          <a:xfrm>
            <a:off x="685800" y="1371600"/>
            <a:ext cx="3048000" cy="3352800"/>
          </a:xfrm>
        </p:spPr>
        <p:txBody>
          <a:bodyPr/>
          <a:lstStyle/>
          <a:p>
            <a:r>
              <a:rPr lang="en-US" dirty="0"/>
              <a:t>Click icon to add picture</a:t>
            </a:r>
            <a:endParaRPr lang="en-CA" dirty="0"/>
          </a:p>
        </p:txBody>
      </p:sp>
      <p:sp>
        <p:nvSpPr>
          <p:cNvPr id="20" name="Text Placeholder 17"/>
          <p:cNvSpPr>
            <a:spLocks noGrp="1"/>
          </p:cNvSpPr>
          <p:nvPr>
            <p:ph type="body" sz="quarter" idx="14" hasCustomPrompt="1"/>
          </p:nvPr>
        </p:nvSpPr>
        <p:spPr>
          <a:xfrm>
            <a:off x="4191000" y="1371600"/>
            <a:ext cx="4495800" cy="3962400"/>
          </a:xfrm>
        </p:spPr>
        <p:txBody>
          <a:bodyPr>
            <a:normAutofit/>
          </a:bodyPr>
          <a:lstStyle>
            <a:lvl1pPr marL="0" indent="0">
              <a:buNone/>
              <a:defRPr sz="1400" b="0" i="0" baseline="0">
                <a:solidFill>
                  <a:srgbClr val="000000"/>
                </a:solidFill>
              </a:defRPr>
            </a:lvl1pPr>
          </a:lstStyle>
          <a:p>
            <a:pPr lvl="0"/>
            <a:r>
              <a:rPr lang="en-CA" dirty="0"/>
              <a:t>Click here to add text</a:t>
            </a:r>
          </a:p>
        </p:txBody>
      </p:sp>
      <p:sp>
        <p:nvSpPr>
          <p:cNvPr id="21" name="Text Placeholder 17"/>
          <p:cNvSpPr>
            <a:spLocks noGrp="1"/>
          </p:cNvSpPr>
          <p:nvPr>
            <p:ph type="body" sz="quarter" idx="15" hasCustomPrompt="1"/>
          </p:nvPr>
        </p:nvSpPr>
        <p:spPr>
          <a:xfrm>
            <a:off x="457200" y="5486400"/>
            <a:ext cx="8229600" cy="609600"/>
          </a:xfrm>
        </p:spPr>
        <p:txBody>
          <a:bodyPr>
            <a:normAutofit/>
          </a:bodyPr>
          <a:lstStyle>
            <a:lvl1pPr marL="0" indent="0" algn="ctr">
              <a:lnSpc>
                <a:spcPts val="1800"/>
              </a:lnSpc>
              <a:buNone/>
              <a:defRPr sz="1800" b="1" i="0" baseline="0">
                <a:solidFill>
                  <a:srgbClr val="000000"/>
                </a:solidFill>
              </a:defRPr>
            </a:lvl1pPr>
          </a:lstStyle>
          <a:p>
            <a:pPr lvl="0"/>
            <a:r>
              <a:rPr lang="en-CA" dirty="0"/>
              <a:t>Click here to insert Divider Sub-title</a:t>
            </a:r>
          </a:p>
        </p:txBody>
      </p:sp>
      <p:sp>
        <p:nvSpPr>
          <p:cNvPr id="7" name="Slide Number Placeholder 21">
            <a:extLst>
              <a:ext uri="{FF2B5EF4-FFF2-40B4-BE49-F238E27FC236}">
                <a16:creationId xmlns:a16="http://schemas.microsoft.com/office/drawing/2014/main" id="{CCCF75FE-6F82-1E41-BE67-66286E42FD5B}"/>
              </a:ext>
            </a:extLst>
          </p:cNvPr>
          <p:cNvSpPr>
            <a:spLocks noGrp="1"/>
          </p:cNvSpPr>
          <p:nvPr>
            <p:ph type="sldNum" sz="quarter" idx="16"/>
          </p:nvPr>
        </p:nvSpPr>
        <p:spPr>
          <a:xfrm>
            <a:off x="8415670" y="6324600"/>
            <a:ext cx="542260" cy="365125"/>
          </a:xfrm>
          <a:prstGeom prst="rect">
            <a:avLst/>
          </a:prstGeom>
        </p:spPr>
        <p:txBody>
          <a:bodyPr anchor="ctr"/>
          <a:lstStyle>
            <a:lvl1pPr algn="ctr">
              <a:defRPr sz="1200" b="1" i="0">
                <a:latin typeface="Avenir Black" panose="02000503020000020003" pitchFamily="2" charset="0"/>
              </a:defRPr>
            </a:lvl1pPr>
          </a:lstStyle>
          <a:p>
            <a:fld id="{65BC6105-8ECF-422C-9438-6249158F5CCB}" type="slidenum">
              <a:rPr lang="en-CA" smtClean="0"/>
              <a:pPr/>
              <a:t>‹#›</a:t>
            </a:fld>
            <a:endParaRPr lang="en-CA" dirty="0"/>
          </a:p>
        </p:txBody>
      </p:sp>
    </p:spTree>
    <p:extLst>
      <p:ext uri="{BB962C8B-B14F-4D97-AF65-F5344CB8AC3E}">
        <p14:creationId xmlns:p14="http://schemas.microsoft.com/office/powerpoint/2010/main" val="161921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13" name="Text Placeholder 13"/>
          <p:cNvSpPr>
            <a:spLocks noGrp="1"/>
          </p:cNvSpPr>
          <p:nvPr>
            <p:ph type="body" sz="quarter" idx="12" hasCustomPrompt="1"/>
          </p:nvPr>
        </p:nvSpPr>
        <p:spPr>
          <a:xfrm>
            <a:off x="457200" y="1676400"/>
            <a:ext cx="8229600" cy="381000"/>
          </a:xfrm>
        </p:spPr>
        <p:txBody>
          <a:bodyPr>
            <a:normAutofit/>
          </a:bodyPr>
          <a:lstStyle>
            <a:lvl1pPr marL="0" indent="0" algn="l">
              <a:buNone/>
              <a:defRPr sz="1800" b="1" i="0" cap="none" baseline="0">
                <a:solidFill>
                  <a:srgbClr val="23A197"/>
                </a:solidFill>
              </a:defRPr>
            </a:lvl1pPr>
          </a:lstStyle>
          <a:p>
            <a:pPr lvl="0"/>
            <a:r>
              <a:rPr lang="en-CA" dirty="0"/>
              <a:t>Click here to edit Section Header</a:t>
            </a:r>
          </a:p>
        </p:txBody>
      </p:sp>
      <p:sp>
        <p:nvSpPr>
          <p:cNvPr id="14" name="Text Placeholder 13"/>
          <p:cNvSpPr>
            <a:spLocks noGrp="1"/>
          </p:cNvSpPr>
          <p:nvPr>
            <p:ph type="body" sz="quarter" idx="13" hasCustomPrompt="1"/>
          </p:nvPr>
        </p:nvSpPr>
        <p:spPr>
          <a:xfrm>
            <a:off x="457200" y="3962400"/>
            <a:ext cx="8229600" cy="381000"/>
          </a:xfrm>
        </p:spPr>
        <p:txBody>
          <a:bodyPr>
            <a:normAutofit/>
          </a:bodyPr>
          <a:lstStyle>
            <a:lvl1pPr marL="0" indent="0" algn="l">
              <a:buNone/>
              <a:defRPr sz="1800" b="1" i="0" cap="none" baseline="0">
                <a:solidFill>
                  <a:srgbClr val="23A197"/>
                </a:solidFill>
              </a:defRPr>
            </a:lvl1pPr>
          </a:lstStyle>
          <a:p>
            <a:pPr lvl="0"/>
            <a:r>
              <a:rPr lang="en-CA" dirty="0"/>
              <a:t>Click here to edit Section Header</a:t>
            </a:r>
          </a:p>
        </p:txBody>
      </p:sp>
      <p:sp>
        <p:nvSpPr>
          <p:cNvPr id="15" name="Text Placeholder 13"/>
          <p:cNvSpPr>
            <a:spLocks noGrp="1"/>
          </p:cNvSpPr>
          <p:nvPr>
            <p:ph type="body" sz="quarter" idx="14" hasCustomPrompt="1"/>
          </p:nvPr>
        </p:nvSpPr>
        <p:spPr>
          <a:xfrm>
            <a:off x="457200" y="2209800"/>
            <a:ext cx="8229600" cy="1600200"/>
          </a:xfrm>
        </p:spPr>
        <p:txBody>
          <a:bodyPr>
            <a:normAutofit/>
          </a:bodyPr>
          <a:lstStyle>
            <a:lvl1pPr marL="0" indent="0" algn="l">
              <a:buNone/>
              <a:defRPr sz="1400" b="0" i="0" cap="none" baseline="0">
                <a:solidFill>
                  <a:srgbClr val="000000"/>
                </a:solidFill>
              </a:defRPr>
            </a:lvl1pPr>
          </a:lstStyle>
          <a:p>
            <a:pPr lvl="0"/>
            <a:r>
              <a:rPr lang="en-CA" dirty="0"/>
              <a:t>Click here to edit text</a:t>
            </a:r>
          </a:p>
        </p:txBody>
      </p:sp>
      <p:sp>
        <p:nvSpPr>
          <p:cNvPr id="16" name="Text Placeholder 13"/>
          <p:cNvSpPr>
            <a:spLocks noGrp="1"/>
          </p:cNvSpPr>
          <p:nvPr>
            <p:ph type="body" sz="quarter" idx="15" hasCustomPrompt="1"/>
          </p:nvPr>
        </p:nvSpPr>
        <p:spPr>
          <a:xfrm>
            <a:off x="457200" y="4495800"/>
            <a:ext cx="8229600" cy="1524000"/>
          </a:xfrm>
        </p:spPr>
        <p:txBody>
          <a:bodyPr>
            <a:normAutofit/>
          </a:bodyPr>
          <a:lstStyle>
            <a:lvl1pPr marL="0" indent="0" algn="l">
              <a:buNone/>
              <a:defRPr sz="1400" b="0" i="0" cap="none" baseline="0">
                <a:solidFill>
                  <a:srgbClr val="000000"/>
                </a:solidFill>
              </a:defRPr>
            </a:lvl1pPr>
          </a:lstStyle>
          <a:p>
            <a:pPr lvl="0"/>
            <a:r>
              <a:rPr lang="en-CA" dirty="0"/>
              <a:t>Click here to edit text</a:t>
            </a:r>
          </a:p>
        </p:txBody>
      </p:sp>
      <p:sp>
        <p:nvSpPr>
          <p:cNvPr id="7" name="Slide Number Placeholder 21">
            <a:extLst>
              <a:ext uri="{FF2B5EF4-FFF2-40B4-BE49-F238E27FC236}">
                <a16:creationId xmlns:a16="http://schemas.microsoft.com/office/drawing/2014/main" id="{79F58B36-2380-4546-9341-6603AAC0800C}"/>
              </a:ext>
            </a:extLst>
          </p:cNvPr>
          <p:cNvSpPr>
            <a:spLocks noGrp="1"/>
          </p:cNvSpPr>
          <p:nvPr>
            <p:ph type="sldNum" sz="quarter" idx="16"/>
          </p:nvPr>
        </p:nvSpPr>
        <p:spPr>
          <a:xfrm>
            <a:off x="8415670" y="6324600"/>
            <a:ext cx="542260" cy="365125"/>
          </a:xfrm>
          <a:prstGeom prst="rect">
            <a:avLst/>
          </a:prstGeom>
        </p:spPr>
        <p:txBody>
          <a:bodyPr anchor="ctr"/>
          <a:lstStyle>
            <a:lvl1pPr algn="ctr">
              <a:defRPr sz="1200" b="1" i="0">
                <a:latin typeface="Avenir Black" panose="02000503020000020003" pitchFamily="2" charset="0"/>
              </a:defRPr>
            </a:lvl1pPr>
          </a:lstStyle>
          <a:p>
            <a:fld id="{65BC6105-8ECF-422C-9438-6249158F5CCB}" type="slidenum">
              <a:rPr lang="en-CA" smtClean="0"/>
              <a:pPr/>
              <a:t>‹#›</a:t>
            </a:fld>
            <a:endParaRPr lang="en-CA" dirty="0"/>
          </a:p>
        </p:txBody>
      </p:sp>
    </p:spTree>
    <p:extLst>
      <p:ext uri="{BB962C8B-B14F-4D97-AF65-F5344CB8AC3E}">
        <p14:creationId xmlns:p14="http://schemas.microsoft.com/office/powerpoint/2010/main" val="3870404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w/ Graphic">
    <p:spTree>
      <p:nvGrpSpPr>
        <p:cNvPr id="1" name=""/>
        <p:cNvGrpSpPr/>
        <p:nvPr/>
      </p:nvGrpSpPr>
      <p:grpSpPr>
        <a:xfrm>
          <a:off x="0" y="0"/>
          <a:ext cx="0" cy="0"/>
          <a:chOff x="0" y="0"/>
          <a:chExt cx="0" cy="0"/>
        </a:xfrm>
      </p:grpSpPr>
      <p:sp>
        <p:nvSpPr>
          <p:cNvPr id="12" name="Text Placeholder 13"/>
          <p:cNvSpPr>
            <a:spLocks noGrp="1"/>
          </p:cNvSpPr>
          <p:nvPr>
            <p:ph type="body" sz="quarter" idx="11" hasCustomPrompt="1"/>
          </p:nvPr>
        </p:nvSpPr>
        <p:spPr>
          <a:xfrm>
            <a:off x="457200" y="609600"/>
            <a:ext cx="8229600" cy="533400"/>
          </a:xfrm>
        </p:spPr>
        <p:txBody>
          <a:bodyPr>
            <a:normAutofit/>
          </a:bodyPr>
          <a:lstStyle>
            <a:lvl1pPr marL="0" indent="0" algn="l">
              <a:buNone/>
              <a:defRPr sz="2400" b="1" i="1" cap="all" baseline="0">
                <a:solidFill>
                  <a:schemeClr val="tx1"/>
                </a:solidFill>
              </a:defRPr>
            </a:lvl1pPr>
          </a:lstStyle>
          <a:p>
            <a:pPr lvl="0"/>
            <a:r>
              <a:rPr lang="en-CA" dirty="0"/>
              <a:t>Click Here to Add Slide Title</a:t>
            </a:r>
          </a:p>
        </p:txBody>
      </p:sp>
      <p:sp>
        <p:nvSpPr>
          <p:cNvPr id="13" name="Text Placeholder 13"/>
          <p:cNvSpPr>
            <a:spLocks noGrp="1"/>
          </p:cNvSpPr>
          <p:nvPr>
            <p:ph type="body" sz="quarter" idx="12" hasCustomPrompt="1"/>
          </p:nvPr>
        </p:nvSpPr>
        <p:spPr>
          <a:xfrm>
            <a:off x="457200" y="1676400"/>
            <a:ext cx="4038600" cy="381000"/>
          </a:xfrm>
        </p:spPr>
        <p:txBody>
          <a:bodyPr>
            <a:normAutofit/>
          </a:bodyPr>
          <a:lstStyle>
            <a:lvl1pPr marL="0" indent="0" algn="l">
              <a:buNone/>
              <a:defRPr sz="1800" b="1" i="0" cap="none" baseline="0">
                <a:solidFill>
                  <a:schemeClr val="tx2"/>
                </a:solidFill>
              </a:defRPr>
            </a:lvl1pPr>
          </a:lstStyle>
          <a:p>
            <a:pPr lvl="0"/>
            <a:r>
              <a:rPr lang="en-CA" dirty="0"/>
              <a:t>Click here to edit Section Header</a:t>
            </a:r>
          </a:p>
        </p:txBody>
      </p:sp>
      <p:sp>
        <p:nvSpPr>
          <p:cNvPr id="14" name="Text Placeholder 13"/>
          <p:cNvSpPr>
            <a:spLocks noGrp="1"/>
          </p:cNvSpPr>
          <p:nvPr>
            <p:ph type="body" sz="quarter" idx="13" hasCustomPrompt="1"/>
          </p:nvPr>
        </p:nvSpPr>
        <p:spPr>
          <a:xfrm>
            <a:off x="457200" y="3962400"/>
            <a:ext cx="4038600" cy="381000"/>
          </a:xfrm>
        </p:spPr>
        <p:txBody>
          <a:bodyPr>
            <a:normAutofit/>
          </a:bodyPr>
          <a:lstStyle>
            <a:lvl1pPr marL="0" indent="0" algn="l">
              <a:buNone/>
              <a:defRPr sz="1800" b="1" i="0" cap="none" baseline="0">
                <a:solidFill>
                  <a:schemeClr val="tx2"/>
                </a:solidFill>
              </a:defRPr>
            </a:lvl1pPr>
          </a:lstStyle>
          <a:p>
            <a:pPr lvl="0"/>
            <a:r>
              <a:rPr lang="en-CA" dirty="0"/>
              <a:t>Click here to edit Section Header</a:t>
            </a:r>
          </a:p>
        </p:txBody>
      </p:sp>
      <p:sp>
        <p:nvSpPr>
          <p:cNvPr id="15" name="Text Placeholder 13"/>
          <p:cNvSpPr>
            <a:spLocks noGrp="1"/>
          </p:cNvSpPr>
          <p:nvPr>
            <p:ph type="body" sz="quarter" idx="14" hasCustomPrompt="1"/>
          </p:nvPr>
        </p:nvSpPr>
        <p:spPr>
          <a:xfrm>
            <a:off x="457200" y="2209800"/>
            <a:ext cx="4038600" cy="1600200"/>
          </a:xfrm>
        </p:spPr>
        <p:txBody>
          <a:bodyPr>
            <a:normAutofit/>
          </a:bodyPr>
          <a:lstStyle>
            <a:lvl1pPr marL="0" indent="0" algn="l">
              <a:buNone/>
              <a:defRPr sz="1400" b="0" i="0" cap="none" baseline="0">
                <a:solidFill>
                  <a:srgbClr val="000000"/>
                </a:solidFill>
              </a:defRPr>
            </a:lvl1pPr>
          </a:lstStyle>
          <a:p>
            <a:pPr lvl="0"/>
            <a:r>
              <a:rPr lang="en-CA" dirty="0"/>
              <a:t>Click here to edit text</a:t>
            </a:r>
          </a:p>
        </p:txBody>
      </p:sp>
      <p:sp>
        <p:nvSpPr>
          <p:cNvPr id="16" name="Text Placeholder 13"/>
          <p:cNvSpPr>
            <a:spLocks noGrp="1"/>
          </p:cNvSpPr>
          <p:nvPr>
            <p:ph type="body" sz="quarter" idx="15" hasCustomPrompt="1"/>
          </p:nvPr>
        </p:nvSpPr>
        <p:spPr>
          <a:xfrm>
            <a:off x="457200" y="4495800"/>
            <a:ext cx="4038600" cy="1524000"/>
          </a:xfrm>
        </p:spPr>
        <p:txBody>
          <a:bodyPr>
            <a:normAutofit/>
          </a:bodyPr>
          <a:lstStyle>
            <a:lvl1pPr marL="0" indent="0" algn="l">
              <a:buNone/>
              <a:defRPr sz="1400" b="0" i="0" cap="none" baseline="0">
                <a:solidFill>
                  <a:srgbClr val="000000"/>
                </a:solidFill>
              </a:defRPr>
            </a:lvl1pPr>
          </a:lstStyle>
          <a:p>
            <a:pPr lvl="0"/>
            <a:r>
              <a:rPr lang="en-CA" dirty="0"/>
              <a:t>Click here to edit text</a:t>
            </a:r>
          </a:p>
        </p:txBody>
      </p:sp>
      <p:sp>
        <p:nvSpPr>
          <p:cNvPr id="4" name="Content Placeholder 3"/>
          <p:cNvSpPr>
            <a:spLocks noGrp="1"/>
          </p:cNvSpPr>
          <p:nvPr>
            <p:ph sz="quarter" idx="16"/>
          </p:nvPr>
        </p:nvSpPr>
        <p:spPr>
          <a:xfrm>
            <a:off x="4800600" y="1676400"/>
            <a:ext cx="3886200" cy="4343400"/>
          </a:xfrm>
        </p:spPr>
        <p:txBody>
          <a:bodyPr/>
          <a:lstStyle/>
          <a:p>
            <a:pPr lvl="0"/>
            <a:r>
              <a:rPr lang="en-US"/>
              <a:t>Click to edit Master text styles</a:t>
            </a:r>
          </a:p>
        </p:txBody>
      </p:sp>
      <p:sp>
        <p:nvSpPr>
          <p:cNvPr id="8" name="Slide Number Placeholder 21">
            <a:extLst>
              <a:ext uri="{FF2B5EF4-FFF2-40B4-BE49-F238E27FC236}">
                <a16:creationId xmlns:a16="http://schemas.microsoft.com/office/drawing/2014/main" id="{A40E70F6-E0CE-CA4D-8710-203EF1BA0F34}"/>
              </a:ext>
            </a:extLst>
          </p:cNvPr>
          <p:cNvSpPr>
            <a:spLocks noGrp="1"/>
          </p:cNvSpPr>
          <p:nvPr>
            <p:ph type="sldNum" sz="quarter" idx="17"/>
          </p:nvPr>
        </p:nvSpPr>
        <p:spPr>
          <a:xfrm>
            <a:off x="8415670" y="6324600"/>
            <a:ext cx="542260" cy="365125"/>
          </a:xfrm>
          <a:prstGeom prst="rect">
            <a:avLst/>
          </a:prstGeom>
        </p:spPr>
        <p:txBody>
          <a:bodyPr anchor="ctr"/>
          <a:lstStyle>
            <a:lvl1pPr algn="ctr">
              <a:defRPr sz="1200" b="1" i="0">
                <a:latin typeface="Avenir Black" panose="02000503020000020003" pitchFamily="2" charset="0"/>
              </a:defRPr>
            </a:lvl1pPr>
          </a:lstStyle>
          <a:p>
            <a:fld id="{65BC6105-8ECF-422C-9438-6249158F5CCB}" type="slidenum">
              <a:rPr lang="en-CA" smtClean="0"/>
              <a:pPr/>
              <a:t>‹#›</a:t>
            </a:fld>
            <a:endParaRPr lang="en-CA" dirty="0"/>
          </a:p>
        </p:txBody>
      </p:sp>
    </p:spTree>
    <p:extLst>
      <p:ext uri="{BB962C8B-B14F-4D97-AF65-F5344CB8AC3E}">
        <p14:creationId xmlns:p14="http://schemas.microsoft.com/office/powerpoint/2010/main" val="4110230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 Large Graphic">
    <p:spTree>
      <p:nvGrpSpPr>
        <p:cNvPr id="1" name=""/>
        <p:cNvGrpSpPr/>
        <p:nvPr/>
      </p:nvGrpSpPr>
      <p:grpSpPr>
        <a:xfrm>
          <a:off x="0" y="0"/>
          <a:ext cx="0" cy="0"/>
          <a:chOff x="0" y="0"/>
          <a:chExt cx="0" cy="0"/>
        </a:xfrm>
      </p:grpSpPr>
      <p:sp>
        <p:nvSpPr>
          <p:cNvPr id="12" name="Text Placeholder 13"/>
          <p:cNvSpPr>
            <a:spLocks noGrp="1"/>
          </p:cNvSpPr>
          <p:nvPr>
            <p:ph type="body" sz="quarter" idx="11" hasCustomPrompt="1"/>
          </p:nvPr>
        </p:nvSpPr>
        <p:spPr>
          <a:xfrm>
            <a:off x="457200" y="609600"/>
            <a:ext cx="8229600" cy="533400"/>
          </a:xfrm>
        </p:spPr>
        <p:txBody>
          <a:bodyPr>
            <a:normAutofit/>
          </a:bodyPr>
          <a:lstStyle>
            <a:lvl1pPr marL="0" indent="0" algn="l">
              <a:buNone/>
              <a:defRPr sz="2400" b="1" i="1" cap="all" baseline="0">
                <a:solidFill>
                  <a:schemeClr val="tx1"/>
                </a:solidFill>
              </a:defRPr>
            </a:lvl1pPr>
          </a:lstStyle>
          <a:p>
            <a:pPr lvl="0"/>
            <a:r>
              <a:rPr lang="en-CA" dirty="0"/>
              <a:t>Click Here to Add Slide Title</a:t>
            </a:r>
          </a:p>
        </p:txBody>
      </p:sp>
      <p:sp>
        <p:nvSpPr>
          <p:cNvPr id="16" name="Text Placeholder 13"/>
          <p:cNvSpPr>
            <a:spLocks noGrp="1"/>
          </p:cNvSpPr>
          <p:nvPr>
            <p:ph type="body" sz="quarter" idx="15" hasCustomPrompt="1"/>
          </p:nvPr>
        </p:nvSpPr>
        <p:spPr>
          <a:xfrm>
            <a:off x="457200" y="5181600"/>
            <a:ext cx="8229600" cy="838200"/>
          </a:xfrm>
        </p:spPr>
        <p:txBody>
          <a:bodyPr>
            <a:normAutofit/>
          </a:bodyPr>
          <a:lstStyle>
            <a:lvl1pPr marL="0" indent="0" algn="l">
              <a:buNone/>
              <a:defRPr sz="1400" b="0" i="0" cap="none" baseline="0">
                <a:solidFill>
                  <a:srgbClr val="000000"/>
                </a:solidFill>
              </a:defRPr>
            </a:lvl1pPr>
          </a:lstStyle>
          <a:p>
            <a:pPr lvl="0"/>
            <a:r>
              <a:rPr lang="en-CA" dirty="0"/>
              <a:t>Click here to edit text</a:t>
            </a:r>
          </a:p>
        </p:txBody>
      </p:sp>
      <p:sp>
        <p:nvSpPr>
          <p:cNvPr id="4" name="Content Placeholder 3"/>
          <p:cNvSpPr>
            <a:spLocks noGrp="1"/>
          </p:cNvSpPr>
          <p:nvPr>
            <p:ph sz="quarter" idx="16"/>
          </p:nvPr>
        </p:nvSpPr>
        <p:spPr>
          <a:xfrm>
            <a:off x="457200" y="1676400"/>
            <a:ext cx="8229600" cy="3352800"/>
          </a:xfrm>
        </p:spPr>
        <p:txBody>
          <a:bodyPr/>
          <a:lstStyle/>
          <a:p>
            <a:pPr lvl="0"/>
            <a:r>
              <a:rPr lang="en-US"/>
              <a:t>Click to edit Master text styles</a:t>
            </a:r>
          </a:p>
        </p:txBody>
      </p:sp>
      <p:sp>
        <p:nvSpPr>
          <p:cNvPr id="5" name="Slide Number Placeholder 21">
            <a:extLst>
              <a:ext uri="{FF2B5EF4-FFF2-40B4-BE49-F238E27FC236}">
                <a16:creationId xmlns:a16="http://schemas.microsoft.com/office/drawing/2014/main" id="{C08EADFE-D329-D44B-A03F-313705B34641}"/>
              </a:ext>
            </a:extLst>
          </p:cNvPr>
          <p:cNvSpPr>
            <a:spLocks noGrp="1"/>
          </p:cNvSpPr>
          <p:nvPr>
            <p:ph type="sldNum" sz="quarter" idx="14"/>
          </p:nvPr>
        </p:nvSpPr>
        <p:spPr>
          <a:xfrm>
            <a:off x="8415670" y="6324600"/>
            <a:ext cx="542260" cy="365125"/>
          </a:xfrm>
          <a:prstGeom prst="rect">
            <a:avLst/>
          </a:prstGeom>
        </p:spPr>
        <p:txBody>
          <a:bodyPr anchor="ctr"/>
          <a:lstStyle>
            <a:lvl1pPr algn="ctr">
              <a:defRPr sz="1200" b="1" i="0">
                <a:latin typeface="Avenir Black" panose="02000503020000020003" pitchFamily="2" charset="0"/>
              </a:defRPr>
            </a:lvl1pPr>
          </a:lstStyle>
          <a:p>
            <a:fld id="{65BC6105-8ECF-422C-9438-6249158F5CCB}" type="slidenum">
              <a:rPr lang="en-CA" smtClean="0"/>
              <a:pPr/>
              <a:t>‹#›</a:t>
            </a:fld>
            <a:endParaRPr lang="en-CA" dirty="0"/>
          </a:p>
        </p:txBody>
      </p:sp>
    </p:spTree>
    <p:extLst>
      <p:ext uri="{BB962C8B-B14F-4D97-AF65-F5344CB8AC3E}">
        <p14:creationId xmlns:p14="http://schemas.microsoft.com/office/powerpoint/2010/main" val="2532840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 w/ Graphic">
    <p:spTree>
      <p:nvGrpSpPr>
        <p:cNvPr id="1" name=""/>
        <p:cNvGrpSpPr/>
        <p:nvPr/>
      </p:nvGrpSpPr>
      <p:grpSpPr>
        <a:xfrm>
          <a:off x="0" y="0"/>
          <a:ext cx="0" cy="0"/>
          <a:chOff x="0" y="0"/>
          <a:chExt cx="0" cy="0"/>
        </a:xfrm>
      </p:grpSpPr>
      <p:sp>
        <p:nvSpPr>
          <p:cNvPr id="12" name="Text Placeholder 13"/>
          <p:cNvSpPr>
            <a:spLocks noGrp="1"/>
          </p:cNvSpPr>
          <p:nvPr>
            <p:ph type="body" sz="quarter" idx="11" hasCustomPrompt="1"/>
          </p:nvPr>
        </p:nvSpPr>
        <p:spPr>
          <a:xfrm>
            <a:off x="457200" y="188640"/>
            <a:ext cx="8229600" cy="1182960"/>
          </a:xfrm>
        </p:spPr>
        <p:txBody>
          <a:bodyPr>
            <a:noAutofit/>
          </a:bodyPr>
          <a:lstStyle>
            <a:lvl1pPr marL="0" indent="0" algn="l">
              <a:buNone/>
              <a:defRPr sz="3600" b="1" i="0" cap="all" baseline="0">
                <a:solidFill>
                  <a:srgbClr val="5D7344"/>
                </a:solidFill>
                <a:latin typeface="Avenir Black" panose="02000503020000020003" pitchFamily="2" charset="0"/>
              </a:defRPr>
            </a:lvl1pPr>
          </a:lstStyle>
          <a:p>
            <a:pPr lvl="0"/>
            <a:r>
              <a:rPr lang="en-CA" dirty="0"/>
              <a:t>Click Here to Add Slide Title</a:t>
            </a:r>
          </a:p>
        </p:txBody>
      </p:sp>
      <p:sp>
        <p:nvSpPr>
          <p:cNvPr id="13" name="Text Placeholder 13"/>
          <p:cNvSpPr>
            <a:spLocks noGrp="1"/>
          </p:cNvSpPr>
          <p:nvPr>
            <p:ph type="body" sz="quarter" idx="12" hasCustomPrompt="1"/>
          </p:nvPr>
        </p:nvSpPr>
        <p:spPr>
          <a:xfrm>
            <a:off x="457200" y="1676400"/>
            <a:ext cx="4038600" cy="381000"/>
          </a:xfrm>
        </p:spPr>
        <p:txBody>
          <a:bodyPr>
            <a:normAutofit/>
          </a:bodyPr>
          <a:lstStyle>
            <a:lvl1pPr marL="0" indent="0" algn="l">
              <a:buNone/>
              <a:defRPr sz="1800" b="1" i="0" cap="none" baseline="0">
                <a:solidFill>
                  <a:schemeClr val="tx2"/>
                </a:solidFill>
              </a:defRPr>
            </a:lvl1pPr>
          </a:lstStyle>
          <a:p>
            <a:pPr lvl="0"/>
            <a:r>
              <a:rPr lang="en-CA" dirty="0"/>
              <a:t>Click here to edit Section Header</a:t>
            </a:r>
          </a:p>
        </p:txBody>
      </p:sp>
      <p:sp>
        <p:nvSpPr>
          <p:cNvPr id="16" name="Text Placeholder 13"/>
          <p:cNvSpPr>
            <a:spLocks noGrp="1"/>
          </p:cNvSpPr>
          <p:nvPr>
            <p:ph type="body" sz="quarter" idx="15" hasCustomPrompt="1"/>
          </p:nvPr>
        </p:nvSpPr>
        <p:spPr>
          <a:xfrm>
            <a:off x="457200" y="2209800"/>
            <a:ext cx="4038600" cy="1143000"/>
          </a:xfrm>
        </p:spPr>
        <p:txBody>
          <a:bodyPr>
            <a:normAutofit/>
          </a:bodyPr>
          <a:lstStyle>
            <a:lvl1pPr marL="0" indent="0" algn="l">
              <a:buFont typeface="Arial" pitchFamily="34" charset="0"/>
              <a:buNone/>
              <a:defRPr sz="1400" b="0" i="0" cap="none" baseline="0">
                <a:solidFill>
                  <a:srgbClr val="000000"/>
                </a:solidFill>
              </a:defRPr>
            </a:lvl1pPr>
          </a:lstStyle>
          <a:p>
            <a:pPr lvl="0"/>
            <a:r>
              <a:rPr lang="en-CA" dirty="0"/>
              <a:t>Click here to edit text</a:t>
            </a:r>
          </a:p>
          <a:p>
            <a:pPr lvl="0"/>
            <a:endParaRPr lang="en-CA" dirty="0"/>
          </a:p>
        </p:txBody>
      </p:sp>
      <p:sp>
        <p:nvSpPr>
          <p:cNvPr id="4" name="Content Placeholder 3"/>
          <p:cNvSpPr>
            <a:spLocks noGrp="1"/>
          </p:cNvSpPr>
          <p:nvPr>
            <p:ph sz="quarter" idx="16"/>
          </p:nvPr>
        </p:nvSpPr>
        <p:spPr>
          <a:xfrm>
            <a:off x="4800600" y="1676400"/>
            <a:ext cx="3886200" cy="3810000"/>
          </a:xfrm>
        </p:spPr>
        <p:txBody>
          <a:bodyPr/>
          <a:lstStyle/>
          <a:p>
            <a:pPr lvl="0"/>
            <a:r>
              <a:rPr lang="en-US"/>
              <a:t>Click to edit Master text styles</a:t>
            </a:r>
          </a:p>
        </p:txBody>
      </p:sp>
      <p:sp>
        <p:nvSpPr>
          <p:cNvPr id="10" name="Text Placeholder 3"/>
          <p:cNvSpPr>
            <a:spLocks noGrp="1"/>
          </p:cNvSpPr>
          <p:nvPr>
            <p:ph type="body" sz="half" idx="2" hasCustomPrompt="1"/>
          </p:nvPr>
        </p:nvSpPr>
        <p:spPr>
          <a:xfrm>
            <a:off x="4800600" y="5562600"/>
            <a:ext cx="3886200" cy="457200"/>
          </a:xfrm>
        </p:spPr>
        <p:txBody>
          <a:bodyPr>
            <a:normAutofit/>
          </a:bodyPr>
          <a:lstStyle>
            <a:lvl1pPr marL="0" indent="0">
              <a:buNone/>
              <a:defRPr sz="1100" b="1" i="1" baseline="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caption</a:t>
            </a:r>
          </a:p>
        </p:txBody>
      </p:sp>
      <p:sp>
        <p:nvSpPr>
          <p:cNvPr id="11" name="Text Placeholder 13"/>
          <p:cNvSpPr>
            <a:spLocks noGrp="1"/>
          </p:cNvSpPr>
          <p:nvPr>
            <p:ph type="body" sz="quarter" idx="18" hasCustomPrompt="1"/>
          </p:nvPr>
        </p:nvSpPr>
        <p:spPr>
          <a:xfrm>
            <a:off x="457200" y="3505200"/>
            <a:ext cx="4038600" cy="2514600"/>
          </a:xfrm>
        </p:spPr>
        <p:txBody>
          <a:bodyPr>
            <a:normAutofit/>
          </a:bodyPr>
          <a:lstStyle>
            <a:lvl1pPr marL="285750" indent="-285750" algn="l">
              <a:buFont typeface="Arial" pitchFamily="34" charset="0"/>
              <a:buChar char="•"/>
              <a:defRPr sz="1400" b="0" i="0" cap="none" baseline="0">
                <a:solidFill>
                  <a:srgbClr val="000000"/>
                </a:solidFill>
              </a:defRPr>
            </a:lvl1pPr>
          </a:lstStyle>
          <a:p>
            <a:pPr lvl="0"/>
            <a:r>
              <a:rPr lang="en-CA" dirty="0"/>
              <a:t>List item 1</a:t>
            </a:r>
          </a:p>
          <a:p>
            <a:pPr lvl="1"/>
            <a:r>
              <a:rPr lang="en-CA" dirty="0"/>
              <a:t>List item 2</a:t>
            </a:r>
          </a:p>
          <a:p>
            <a:pPr lvl="2"/>
            <a:r>
              <a:rPr lang="en-CA" dirty="0"/>
              <a:t>List item 3</a:t>
            </a:r>
          </a:p>
          <a:p>
            <a:pPr lvl="0"/>
            <a:r>
              <a:rPr lang="en-CA" dirty="0"/>
              <a:t>List item 4</a:t>
            </a:r>
          </a:p>
          <a:p>
            <a:pPr lvl="0"/>
            <a:endParaRPr lang="en-CA" dirty="0"/>
          </a:p>
        </p:txBody>
      </p:sp>
      <p:sp>
        <p:nvSpPr>
          <p:cNvPr id="8" name="Slide Number Placeholder 21">
            <a:extLst>
              <a:ext uri="{FF2B5EF4-FFF2-40B4-BE49-F238E27FC236}">
                <a16:creationId xmlns:a16="http://schemas.microsoft.com/office/drawing/2014/main" id="{C26DC3E6-AF83-EB45-851F-9EC2B343D9D3}"/>
              </a:ext>
            </a:extLst>
          </p:cNvPr>
          <p:cNvSpPr>
            <a:spLocks noGrp="1"/>
          </p:cNvSpPr>
          <p:nvPr>
            <p:ph type="sldNum" sz="quarter" idx="14"/>
          </p:nvPr>
        </p:nvSpPr>
        <p:spPr>
          <a:xfrm>
            <a:off x="8415670" y="6324600"/>
            <a:ext cx="542260" cy="365125"/>
          </a:xfrm>
          <a:prstGeom prst="rect">
            <a:avLst/>
          </a:prstGeom>
        </p:spPr>
        <p:txBody>
          <a:bodyPr anchor="ctr"/>
          <a:lstStyle>
            <a:lvl1pPr algn="ctr">
              <a:defRPr sz="1200" b="1" i="0">
                <a:latin typeface="Avenir Black" panose="02000503020000020003" pitchFamily="2" charset="0"/>
              </a:defRPr>
            </a:lvl1pPr>
          </a:lstStyle>
          <a:p>
            <a:fld id="{65BC6105-8ECF-422C-9438-6249158F5CCB}" type="slidenum">
              <a:rPr lang="en-CA" smtClean="0"/>
              <a:pPr/>
              <a:t>‹#›</a:t>
            </a:fld>
            <a:endParaRPr lang="en-CA" dirty="0"/>
          </a:p>
        </p:txBody>
      </p:sp>
    </p:spTree>
    <p:extLst>
      <p:ext uri="{BB962C8B-B14F-4D97-AF65-F5344CB8AC3E}">
        <p14:creationId xmlns:p14="http://schemas.microsoft.com/office/powerpoint/2010/main" val="4190376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 Graphic Reversed">
    <p:spTree>
      <p:nvGrpSpPr>
        <p:cNvPr id="1" name=""/>
        <p:cNvGrpSpPr/>
        <p:nvPr/>
      </p:nvGrpSpPr>
      <p:grpSpPr>
        <a:xfrm>
          <a:off x="0" y="0"/>
          <a:ext cx="0" cy="0"/>
          <a:chOff x="0" y="0"/>
          <a:chExt cx="0" cy="0"/>
        </a:xfrm>
      </p:grpSpPr>
      <p:sp>
        <p:nvSpPr>
          <p:cNvPr id="12" name="Text Placeholder 13"/>
          <p:cNvSpPr>
            <a:spLocks noGrp="1"/>
          </p:cNvSpPr>
          <p:nvPr>
            <p:ph type="body" sz="quarter" idx="11" hasCustomPrompt="1"/>
          </p:nvPr>
        </p:nvSpPr>
        <p:spPr>
          <a:xfrm>
            <a:off x="457200" y="609600"/>
            <a:ext cx="8229600" cy="533400"/>
          </a:xfrm>
        </p:spPr>
        <p:txBody>
          <a:bodyPr>
            <a:normAutofit/>
          </a:bodyPr>
          <a:lstStyle>
            <a:lvl1pPr marL="0" indent="0" algn="l">
              <a:buNone/>
              <a:defRPr sz="2400" b="1" i="1" cap="all" baseline="0">
                <a:solidFill>
                  <a:schemeClr val="tx1"/>
                </a:solidFill>
              </a:defRPr>
            </a:lvl1pPr>
          </a:lstStyle>
          <a:p>
            <a:pPr lvl="0"/>
            <a:r>
              <a:rPr lang="en-CA" dirty="0"/>
              <a:t>Click Here to Add Slide Title</a:t>
            </a:r>
          </a:p>
        </p:txBody>
      </p:sp>
      <p:sp>
        <p:nvSpPr>
          <p:cNvPr id="13" name="Text Placeholder 13"/>
          <p:cNvSpPr>
            <a:spLocks noGrp="1"/>
          </p:cNvSpPr>
          <p:nvPr>
            <p:ph type="body" sz="quarter" idx="12" hasCustomPrompt="1"/>
          </p:nvPr>
        </p:nvSpPr>
        <p:spPr>
          <a:xfrm>
            <a:off x="4648200" y="1676400"/>
            <a:ext cx="4038600" cy="381000"/>
          </a:xfrm>
        </p:spPr>
        <p:txBody>
          <a:bodyPr>
            <a:normAutofit/>
          </a:bodyPr>
          <a:lstStyle>
            <a:lvl1pPr marL="0" indent="0" algn="l">
              <a:buNone/>
              <a:defRPr sz="1800" b="1" i="0" cap="none" baseline="0">
                <a:solidFill>
                  <a:schemeClr val="tx2"/>
                </a:solidFill>
              </a:defRPr>
            </a:lvl1pPr>
          </a:lstStyle>
          <a:p>
            <a:pPr lvl="0"/>
            <a:r>
              <a:rPr lang="en-CA" dirty="0"/>
              <a:t>Click here to edit Section Header</a:t>
            </a:r>
          </a:p>
        </p:txBody>
      </p:sp>
      <p:sp>
        <p:nvSpPr>
          <p:cNvPr id="16" name="Text Placeholder 13"/>
          <p:cNvSpPr>
            <a:spLocks noGrp="1"/>
          </p:cNvSpPr>
          <p:nvPr>
            <p:ph type="body" sz="quarter" idx="15" hasCustomPrompt="1"/>
          </p:nvPr>
        </p:nvSpPr>
        <p:spPr>
          <a:xfrm>
            <a:off x="4648200" y="2209800"/>
            <a:ext cx="4038600" cy="1143000"/>
          </a:xfrm>
        </p:spPr>
        <p:txBody>
          <a:bodyPr>
            <a:normAutofit/>
          </a:bodyPr>
          <a:lstStyle>
            <a:lvl1pPr marL="0" indent="0" algn="l">
              <a:buFont typeface="Arial" pitchFamily="34" charset="0"/>
              <a:buNone/>
              <a:defRPr sz="1400" b="0" i="0" cap="none" baseline="0">
                <a:solidFill>
                  <a:srgbClr val="000000"/>
                </a:solidFill>
              </a:defRPr>
            </a:lvl1pPr>
          </a:lstStyle>
          <a:p>
            <a:pPr lvl="0"/>
            <a:r>
              <a:rPr lang="en-CA" dirty="0"/>
              <a:t>Click here to edit text</a:t>
            </a:r>
          </a:p>
          <a:p>
            <a:pPr lvl="0"/>
            <a:endParaRPr lang="en-CA" dirty="0"/>
          </a:p>
        </p:txBody>
      </p:sp>
      <p:sp>
        <p:nvSpPr>
          <p:cNvPr id="4" name="Content Placeholder 3"/>
          <p:cNvSpPr>
            <a:spLocks noGrp="1"/>
          </p:cNvSpPr>
          <p:nvPr>
            <p:ph sz="quarter" idx="16"/>
          </p:nvPr>
        </p:nvSpPr>
        <p:spPr>
          <a:xfrm>
            <a:off x="457200" y="1676400"/>
            <a:ext cx="3886200" cy="3810000"/>
          </a:xfrm>
        </p:spPr>
        <p:txBody>
          <a:bodyPr/>
          <a:lstStyle/>
          <a:p>
            <a:pPr lvl="0"/>
            <a:r>
              <a:rPr lang="en-US"/>
              <a:t>Click to edit Master text styles</a:t>
            </a:r>
          </a:p>
        </p:txBody>
      </p:sp>
      <p:sp>
        <p:nvSpPr>
          <p:cNvPr id="10" name="Text Placeholder 3"/>
          <p:cNvSpPr>
            <a:spLocks noGrp="1"/>
          </p:cNvSpPr>
          <p:nvPr>
            <p:ph type="body" sz="half" idx="2" hasCustomPrompt="1"/>
          </p:nvPr>
        </p:nvSpPr>
        <p:spPr>
          <a:xfrm>
            <a:off x="457200" y="5562600"/>
            <a:ext cx="3886200" cy="457200"/>
          </a:xfrm>
        </p:spPr>
        <p:txBody>
          <a:bodyPr>
            <a:normAutofit/>
          </a:bodyPr>
          <a:lstStyle>
            <a:lvl1pPr marL="0" indent="0">
              <a:buNone/>
              <a:defRPr sz="1100" b="1" i="1" baseline="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a caption</a:t>
            </a:r>
          </a:p>
        </p:txBody>
      </p:sp>
      <p:sp>
        <p:nvSpPr>
          <p:cNvPr id="11" name="Text Placeholder 13"/>
          <p:cNvSpPr>
            <a:spLocks noGrp="1"/>
          </p:cNvSpPr>
          <p:nvPr>
            <p:ph type="body" sz="quarter" idx="18" hasCustomPrompt="1"/>
          </p:nvPr>
        </p:nvSpPr>
        <p:spPr>
          <a:xfrm>
            <a:off x="4648200" y="3505200"/>
            <a:ext cx="4038600" cy="2514600"/>
          </a:xfrm>
        </p:spPr>
        <p:txBody>
          <a:bodyPr>
            <a:normAutofit/>
          </a:bodyPr>
          <a:lstStyle>
            <a:lvl1pPr marL="285750" indent="-285750" algn="l">
              <a:buFont typeface="Arial" pitchFamily="34" charset="0"/>
              <a:buChar char="•"/>
              <a:defRPr sz="1400" b="0" i="0" cap="none" baseline="0">
                <a:solidFill>
                  <a:srgbClr val="000000"/>
                </a:solidFill>
              </a:defRPr>
            </a:lvl1pPr>
          </a:lstStyle>
          <a:p>
            <a:pPr lvl="0"/>
            <a:r>
              <a:rPr lang="en-CA" dirty="0"/>
              <a:t>List item 1</a:t>
            </a:r>
          </a:p>
          <a:p>
            <a:pPr lvl="1"/>
            <a:r>
              <a:rPr lang="en-CA" dirty="0"/>
              <a:t>List item 2</a:t>
            </a:r>
          </a:p>
          <a:p>
            <a:pPr lvl="2"/>
            <a:r>
              <a:rPr lang="en-CA" dirty="0"/>
              <a:t>List item 3</a:t>
            </a:r>
          </a:p>
          <a:p>
            <a:pPr lvl="0"/>
            <a:r>
              <a:rPr lang="en-CA" dirty="0"/>
              <a:t>List item 4</a:t>
            </a:r>
          </a:p>
          <a:p>
            <a:pPr lvl="0"/>
            <a:endParaRPr lang="en-CA" dirty="0"/>
          </a:p>
        </p:txBody>
      </p:sp>
      <p:sp>
        <p:nvSpPr>
          <p:cNvPr id="8" name="Slide Number Placeholder 21">
            <a:extLst>
              <a:ext uri="{FF2B5EF4-FFF2-40B4-BE49-F238E27FC236}">
                <a16:creationId xmlns:a16="http://schemas.microsoft.com/office/drawing/2014/main" id="{F2AE1E89-4CD1-DA4E-882B-DA89978A3602}"/>
              </a:ext>
            </a:extLst>
          </p:cNvPr>
          <p:cNvSpPr>
            <a:spLocks noGrp="1"/>
          </p:cNvSpPr>
          <p:nvPr>
            <p:ph type="sldNum" sz="quarter" idx="14"/>
          </p:nvPr>
        </p:nvSpPr>
        <p:spPr>
          <a:xfrm>
            <a:off x="8415670" y="6324600"/>
            <a:ext cx="542260" cy="365125"/>
          </a:xfrm>
          <a:prstGeom prst="rect">
            <a:avLst/>
          </a:prstGeom>
        </p:spPr>
        <p:txBody>
          <a:bodyPr anchor="ctr"/>
          <a:lstStyle>
            <a:lvl1pPr algn="ctr">
              <a:defRPr sz="1200" b="1" i="0">
                <a:latin typeface="Avenir Black" panose="02000503020000020003" pitchFamily="2" charset="0"/>
              </a:defRPr>
            </a:lvl1pPr>
          </a:lstStyle>
          <a:p>
            <a:fld id="{65BC6105-8ECF-422C-9438-6249158F5CCB}" type="slidenum">
              <a:rPr lang="en-CA" smtClean="0"/>
              <a:pPr/>
              <a:t>‹#›</a:t>
            </a:fld>
            <a:endParaRPr lang="en-CA" dirty="0"/>
          </a:p>
        </p:txBody>
      </p:sp>
    </p:spTree>
    <p:extLst>
      <p:ext uri="{BB962C8B-B14F-4D97-AF65-F5344CB8AC3E}">
        <p14:creationId xmlns:p14="http://schemas.microsoft.com/office/powerpoint/2010/main" val="3314033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12" name="Text Placeholder 13"/>
          <p:cNvSpPr>
            <a:spLocks noGrp="1"/>
          </p:cNvSpPr>
          <p:nvPr>
            <p:ph type="body" sz="quarter" idx="11" hasCustomPrompt="1"/>
          </p:nvPr>
        </p:nvSpPr>
        <p:spPr>
          <a:xfrm>
            <a:off x="457200" y="609600"/>
            <a:ext cx="8229600" cy="533400"/>
          </a:xfrm>
        </p:spPr>
        <p:txBody>
          <a:bodyPr>
            <a:normAutofit/>
          </a:bodyPr>
          <a:lstStyle>
            <a:lvl1pPr marL="0" indent="0" algn="l">
              <a:buNone/>
              <a:defRPr sz="2400" b="1" i="1" cap="all" baseline="0">
                <a:solidFill>
                  <a:schemeClr val="tx1"/>
                </a:solidFill>
              </a:defRPr>
            </a:lvl1pPr>
          </a:lstStyle>
          <a:p>
            <a:pPr lvl="0"/>
            <a:r>
              <a:rPr lang="en-CA" dirty="0"/>
              <a:t>Click Here to Add Slide Title</a:t>
            </a:r>
          </a:p>
        </p:txBody>
      </p:sp>
      <p:sp>
        <p:nvSpPr>
          <p:cNvPr id="13" name="Text Placeholder 13"/>
          <p:cNvSpPr>
            <a:spLocks noGrp="1"/>
          </p:cNvSpPr>
          <p:nvPr>
            <p:ph type="body" sz="quarter" idx="12" hasCustomPrompt="1"/>
          </p:nvPr>
        </p:nvSpPr>
        <p:spPr>
          <a:xfrm>
            <a:off x="6400800" y="1676400"/>
            <a:ext cx="2286000" cy="685800"/>
          </a:xfrm>
        </p:spPr>
        <p:txBody>
          <a:bodyPr>
            <a:normAutofit/>
          </a:bodyPr>
          <a:lstStyle>
            <a:lvl1pPr marL="0" indent="0" algn="l">
              <a:buNone/>
              <a:defRPr sz="1800" b="1" i="0" cap="none" baseline="0">
                <a:solidFill>
                  <a:schemeClr val="tx2"/>
                </a:solidFill>
              </a:defRPr>
            </a:lvl1pPr>
          </a:lstStyle>
          <a:p>
            <a:pPr lvl="0"/>
            <a:r>
              <a:rPr lang="en-CA" dirty="0"/>
              <a:t>Click here to edit Section Header</a:t>
            </a:r>
          </a:p>
        </p:txBody>
      </p:sp>
      <p:sp>
        <p:nvSpPr>
          <p:cNvPr id="16" name="Text Placeholder 13"/>
          <p:cNvSpPr>
            <a:spLocks noGrp="1"/>
          </p:cNvSpPr>
          <p:nvPr>
            <p:ph type="body" sz="quarter" idx="15" hasCustomPrompt="1"/>
          </p:nvPr>
        </p:nvSpPr>
        <p:spPr>
          <a:xfrm>
            <a:off x="6400800" y="2438400"/>
            <a:ext cx="2286000" cy="3581400"/>
          </a:xfrm>
        </p:spPr>
        <p:txBody>
          <a:bodyPr>
            <a:normAutofit/>
          </a:bodyPr>
          <a:lstStyle>
            <a:lvl1pPr marL="0" indent="0" algn="l">
              <a:buFont typeface="Arial" pitchFamily="34" charset="0"/>
              <a:buNone/>
              <a:defRPr sz="1400" b="0" i="0" cap="none" baseline="0">
                <a:solidFill>
                  <a:srgbClr val="000000"/>
                </a:solidFill>
              </a:defRPr>
            </a:lvl1pPr>
          </a:lstStyle>
          <a:p>
            <a:pPr lvl="0"/>
            <a:r>
              <a:rPr lang="en-CA" dirty="0"/>
              <a:t>Click here to edit text</a:t>
            </a:r>
          </a:p>
          <a:p>
            <a:pPr lvl="0"/>
            <a:endParaRPr lang="en-CA" dirty="0"/>
          </a:p>
        </p:txBody>
      </p:sp>
      <p:sp>
        <p:nvSpPr>
          <p:cNvPr id="4" name="Content Placeholder 3"/>
          <p:cNvSpPr>
            <a:spLocks noGrp="1"/>
          </p:cNvSpPr>
          <p:nvPr>
            <p:ph sz="quarter" idx="16"/>
          </p:nvPr>
        </p:nvSpPr>
        <p:spPr>
          <a:xfrm>
            <a:off x="457200" y="1676400"/>
            <a:ext cx="5791200" cy="4343400"/>
          </a:xfrm>
        </p:spPr>
        <p:txBody>
          <a:bodyPr/>
          <a:lstStyle/>
          <a:p>
            <a:pPr lvl="0"/>
            <a:r>
              <a:rPr lang="en-US"/>
              <a:t>Click to edit Master text styles</a:t>
            </a:r>
          </a:p>
        </p:txBody>
      </p:sp>
      <p:sp>
        <p:nvSpPr>
          <p:cNvPr id="6" name="Slide Number Placeholder 21">
            <a:extLst>
              <a:ext uri="{FF2B5EF4-FFF2-40B4-BE49-F238E27FC236}">
                <a16:creationId xmlns:a16="http://schemas.microsoft.com/office/drawing/2014/main" id="{9C4039B5-EF18-D246-92F1-7AE8556688C4}"/>
              </a:ext>
            </a:extLst>
          </p:cNvPr>
          <p:cNvSpPr>
            <a:spLocks noGrp="1"/>
          </p:cNvSpPr>
          <p:nvPr>
            <p:ph type="sldNum" sz="quarter" idx="14"/>
          </p:nvPr>
        </p:nvSpPr>
        <p:spPr>
          <a:xfrm>
            <a:off x="8415670" y="6324600"/>
            <a:ext cx="542260" cy="365125"/>
          </a:xfrm>
          <a:prstGeom prst="rect">
            <a:avLst/>
          </a:prstGeom>
        </p:spPr>
        <p:txBody>
          <a:bodyPr anchor="ctr"/>
          <a:lstStyle>
            <a:lvl1pPr algn="ctr">
              <a:defRPr sz="1200" b="1" i="0">
                <a:latin typeface="Avenir Black" panose="02000503020000020003" pitchFamily="2" charset="0"/>
              </a:defRPr>
            </a:lvl1pPr>
          </a:lstStyle>
          <a:p>
            <a:fld id="{65BC6105-8ECF-422C-9438-6249158F5CCB}" type="slidenum">
              <a:rPr lang="en-CA" smtClean="0"/>
              <a:pPr/>
              <a:t>‹#›</a:t>
            </a:fld>
            <a:endParaRPr lang="en-CA" dirty="0"/>
          </a:p>
        </p:txBody>
      </p:sp>
    </p:spTree>
    <p:extLst>
      <p:ext uri="{BB962C8B-B14F-4D97-AF65-F5344CB8AC3E}">
        <p14:creationId xmlns:p14="http://schemas.microsoft.com/office/powerpoint/2010/main" val="382762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F633607-C3BC-F84D-91F2-EE75339541C5}"/>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6282485"/>
            <a:ext cx="9144000" cy="876300"/>
          </a:xfrm>
          <a:prstGeom prst="rect">
            <a:avLst/>
          </a:prstGeom>
        </p:spPr>
      </p:pic>
      <p:sp>
        <p:nvSpPr>
          <p:cNvPr id="2" name="Title Placeholder 1"/>
          <p:cNvSpPr>
            <a:spLocks noGrp="1"/>
          </p:cNvSpPr>
          <p:nvPr>
            <p:ph type="title"/>
          </p:nvPr>
        </p:nvSpPr>
        <p:spPr>
          <a:xfrm>
            <a:off x="457200" y="228600"/>
            <a:ext cx="8229600" cy="1306118"/>
          </a:xfrm>
          <a:prstGeom prst="rect">
            <a:avLst/>
          </a:prstGeom>
        </p:spPr>
        <p:txBody>
          <a:bodyPr vert="horz" lIns="91440" tIns="45720" rIns="91440" bIns="45720" rtlCol="0" anchor="ctr">
            <a:normAutofit/>
          </a:bodyPr>
          <a:lstStyle/>
          <a:p>
            <a:r>
              <a:rPr lang="en-US" dirty="0"/>
              <a:t>Click  to alter Master Title Style</a:t>
            </a:r>
            <a:endParaRPr lang="en-CA" dirty="0"/>
          </a:p>
        </p:txBody>
      </p:sp>
      <p:sp>
        <p:nvSpPr>
          <p:cNvPr id="3" name="Text Placeholder 2"/>
          <p:cNvSpPr>
            <a:spLocks noGrp="1"/>
          </p:cNvSpPr>
          <p:nvPr>
            <p:ph type="body" idx="1"/>
          </p:nvPr>
        </p:nvSpPr>
        <p:spPr>
          <a:xfrm>
            <a:off x="457200" y="1600201"/>
            <a:ext cx="8229600"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CuadroTexto 6">
            <a:extLst>
              <a:ext uri="{FF2B5EF4-FFF2-40B4-BE49-F238E27FC236}">
                <a16:creationId xmlns:a16="http://schemas.microsoft.com/office/drawing/2014/main" id="{B60E1DC8-0411-FD4E-AF35-90EB63448AA6}"/>
              </a:ext>
            </a:extLst>
          </p:cNvPr>
          <p:cNvSpPr txBox="1"/>
          <p:nvPr userDrawn="1"/>
        </p:nvSpPr>
        <p:spPr>
          <a:xfrm>
            <a:off x="3061218" y="6323712"/>
            <a:ext cx="1489889" cy="307777"/>
          </a:xfrm>
          <a:prstGeom prst="rect">
            <a:avLst/>
          </a:prstGeom>
          <a:noFill/>
        </p:spPr>
        <p:txBody>
          <a:bodyPr wrap="square" rtlCol="0">
            <a:spAutoFit/>
          </a:bodyPr>
          <a:lstStyle/>
          <a:p>
            <a:pPr algn="ctr"/>
            <a:r>
              <a:rPr lang="es-MX" sz="1400" b="0" i="0" dirty="0">
                <a:solidFill>
                  <a:schemeClr val="accent1"/>
                </a:solidFill>
                <a:latin typeface="Avenir Book" panose="02000503020000020003" pitchFamily="2" charset="0"/>
                <a:cs typeface="Univers Light" panose="020F0302020204030204" pitchFamily="34" charset="0"/>
              </a:rPr>
              <a:t>metisnation.org</a:t>
            </a:r>
          </a:p>
        </p:txBody>
      </p:sp>
      <p:pic>
        <p:nvPicPr>
          <p:cNvPr id="10" name="Imagen 9">
            <a:extLst>
              <a:ext uri="{FF2B5EF4-FFF2-40B4-BE49-F238E27FC236}">
                <a16:creationId xmlns:a16="http://schemas.microsoft.com/office/drawing/2014/main" id="{1ADD6262-10B1-F64B-A918-CD0D37E1015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788024" y="6368885"/>
            <a:ext cx="902363" cy="260515"/>
          </a:xfrm>
          <a:prstGeom prst="rect">
            <a:avLst/>
          </a:prstGeom>
        </p:spPr>
      </p:pic>
      <p:sp>
        <p:nvSpPr>
          <p:cNvPr id="8" name="Slide Number Placeholder 21">
            <a:extLst>
              <a:ext uri="{FF2B5EF4-FFF2-40B4-BE49-F238E27FC236}">
                <a16:creationId xmlns:a16="http://schemas.microsoft.com/office/drawing/2014/main" id="{02E05150-103D-7946-97FF-436511409BC7}"/>
              </a:ext>
            </a:extLst>
          </p:cNvPr>
          <p:cNvSpPr>
            <a:spLocks noGrp="1"/>
          </p:cNvSpPr>
          <p:nvPr>
            <p:ph type="sldNum" sz="quarter" idx="4"/>
          </p:nvPr>
        </p:nvSpPr>
        <p:spPr>
          <a:xfrm>
            <a:off x="8415670" y="6324600"/>
            <a:ext cx="542260" cy="365125"/>
          </a:xfrm>
          <a:prstGeom prst="rect">
            <a:avLst/>
          </a:prstGeom>
        </p:spPr>
        <p:txBody>
          <a:bodyPr anchor="ctr"/>
          <a:lstStyle>
            <a:lvl1pPr algn="ctr">
              <a:defRPr sz="1200" b="1" i="0">
                <a:latin typeface="Avenir Black" panose="02000503020000020003" pitchFamily="2" charset="0"/>
              </a:defRPr>
            </a:lvl1pPr>
          </a:lstStyle>
          <a:p>
            <a:fld id="{65BC6105-8ECF-422C-9438-6249158F5CCB}" type="slidenum">
              <a:rPr lang="en-CA" smtClean="0"/>
              <a:pPr/>
              <a:t>‹#›</a:t>
            </a:fld>
            <a:endParaRPr lang="en-CA" dirty="0"/>
          </a:p>
        </p:txBody>
      </p:sp>
    </p:spTree>
    <p:extLst>
      <p:ext uri="{BB962C8B-B14F-4D97-AF65-F5344CB8AC3E}">
        <p14:creationId xmlns:p14="http://schemas.microsoft.com/office/powerpoint/2010/main" val="1649070824"/>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2" r:id="rId3"/>
    <p:sldLayoutId id="2147483657" r:id="rId4"/>
    <p:sldLayoutId id="2147483658" r:id="rId5"/>
    <p:sldLayoutId id="2147483659" r:id="rId6"/>
    <p:sldLayoutId id="2147483660" r:id="rId7"/>
    <p:sldLayoutId id="2147483661" r:id="rId8"/>
  </p:sldLayoutIdLst>
  <p:hf hdr="0" ftr="0" dt="0"/>
  <p:txStyles>
    <p:titleStyle>
      <a:lvl1pPr algn="l" defTabSz="914400" rtl="0" eaLnBrk="1" latinLnBrk="0" hangingPunct="1">
        <a:spcBef>
          <a:spcPct val="0"/>
        </a:spcBef>
        <a:buNone/>
        <a:defRPr sz="3600" b="1" i="0" kern="1200" cap="all" baseline="0">
          <a:solidFill>
            <a:srgbClr val="952D1A"/>
          </a:solidFill>
          <a:latin typeface="Avenir Black" panose="02000503020000020003" pitchFamily="2" charset="0"/>
          <a:ea typeface="+mj-ea"/>
          <a:cs typeface="+mj-cs"/>
        </a:defRPr>
      </a:lvl1pPr>
    </p:titleStyle>
    <p:bodyStyle>
      <a:lvl1pPr marL="0" indent="0" algn="l" defTabSz="914400" rtl="0" eaLnBrk="1" latinLnBrk="0" hangingPunct="1">
        <a:spcBef>
          <a:spcPct val="20000"/>
        </a:spcBef>
        <a:buFont typeface="Arial" pitchFamily="34" charset="0"/>
        <a:buNone/>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microsoft.com/office/2007/relationships/hdphoto" Target="../media/hdphoto5.wdp"/><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5.png"/><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5.png"/><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7.png"/><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microsoft.com/office/2007/relationships/hdphoto" Target="../media/hdphoto12.wdp"/><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microsoft.com/office/2007/relationships/hdphoto" Target="../media/hdphoto13.wdp"/><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microsoft.com/office/2007/relationships/hdphoto" Target="../media/hdphoto15.wdp"/></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microsoft.com/office/2007/relationships/hdphoto" Target="../media/hdphoto16.wdp"/></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7EheCbT1iU4"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microsoft.com/office/2007/relationships/hdphoto" Target="../media/hdphoto17.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microsoft.com/office/2007/relationships/hdphoto" Target="../media/hdphoto8.wdp"/><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25.png"/><Relationship Id="rId10" Type="http://schemas.openxmlformats.org/officeDocument/2006/relationships/image" Target="../media/image46.png"/><Relationship Id="rId4" Type="http://schemas.microsoft.com/office/2007/relationships/hdphoto" Target="../media/hdphoto18.wdp"/><Relationship Id="rId9"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microsoft.com/office/2007/relationships/hdphoto" Target="../media/hdphoto19.wdp"/></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microsoft.com/office/2007/relationships/hdphoto" Target="../media/hdphoto19.wdp"/></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microsoft.com/office/2007/relationships/hdphoto" Target="../media/hdphoto19.wdp"/></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52.png"/><Relationship Id="rId1" Type="http://schemas.openxmlformats.org/officeDocument/2006/relationships/slideLayout" Target="../slideLayouts/slideLayout6.xml"/><Relationship Id="rId5" Type="http://schemas.microsoft.com/office/2007/relationships/hdphoto" Target="../media/hdphoto24.wdp"/><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54.png"/><Relationship Id="rId1" Type="http://schemas.openxmlformats.org/officeDocument/2006/relationships/slideLayout" Target="../slideLayouts/slideLayout6.xml"/><Relationship Id="rId5" Type="http://schemas.microsoft.com/office/2007/relationships/hdphoto" Target="../media/hdphoto26.wdp"/><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HnUuvVh-Uy0" TargetMode="External"/><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microsoft.com/office/2007/relationships/hdphoto" Target="../media/hdphoto14.wdp"/></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ApTrVXR2u6A" TargetMode="External"/><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3.wdp"/></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microsoft.com/office/2007/relationships/hdphoto" Target="../media/hdphoto27.wdp"/></Relationships>
</file>

<file path=ppt/slides/_rels/slide53.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hyperlink" Target="https://www.youtube.com/watch?v=8JjVLGSTqFU" TargetMode="External"/></Relationships>
</file>

<file path=ppt/slides/_rels/slide54.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hyperlink" Target="https://www.youtube.com/watch?v=sKIPRbTjixo" TargetMode="External"/><Relationship Id="rId5" Type="http://schemas.openxmlformats.org/officeDocument/2006/relationships/hyperlink" Target="https://www.youtube.com/watch?v=pfkBo6QhVhM" TargetMode="External"/><Relationship Id="rId4" Type="http://schemas.openxmlformats.org/officeDocument/2006/relationships/hyperlink" Target="https://www.youtube.com/watch?v=GEFE1SBIiY8"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globalnews.ca/news/2498687/interest-in-food-coupons-flyers-and-money-saving-apps-soars/" TargetMode="External"/><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NYymQYlWxeY" TargetMode="External"/><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hyperlink" Target="https://youtu.be/ldHrYv0mcVs" TargetMode="Externa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hyperlink" Target="https://www.youtube.com/watch?v=Wi3Yl0aLfts"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microsoft.com/office/2007/relationships/hdphoto" Target="../media/hdphoto14.wdp"/></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microsoft.com/office/2007/relationships/hdphoto" Target="../media/hdphoto31.wdp"/></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microsoft.com/office/2007/relationships/hdphoto" Target="../media/hdphoto32.wdp"/></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microsoft.com/office/2007/relationships/hdphoto" Target="../media/hdphoto32.wdp"/></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microsoft.com/office/2007/relationships/hdphoto" Target="../media/hdphoto8.wdp"/></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microsoft.com/office/2007/relationships/hdphoto" Target="../media/hdphoto8.wdp"/></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hyperlink" Target="https://www.youtube.com/watch?v=bOFrH1Dzgfo"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microsoft.com/office/2007/relationships/hdphoto" Target="../media/hdphoto8.wdp"/></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microsoft.com/office/2007/relationships/hdphoto" Target="../media/hdphoto33.wdp"/></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microsoft.com/office/2007/relationships/hdphoto" Target="../media/hdphoto34.wdp"/></Relationships>
</file>

<file path=ppt/slides/_rels/slide74.xml.rels><?xml version="1.0" encoding="UTF-8" standalone="yes"?>
<Relationships xmlns="http://schemas.openxmlformats.org/package/2006/relationships"><Relationship Id="rId3" Type="http://schemas.openxmlformats.org/officeDocument/2006/relationships/hyperlink" Target="mailto:rewards0@hac.com" TargetMode="External"/><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25.png"/><Relationship Id="rId4" Type="http://schemas.microsoft.com/office/2007/relationships/hdphoto" Target="../media/hdphoto35.wdp"/></Relationships>
</file>

<file path=ppt/slides/_rels/slide76.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microsoft.com/office/2007/relationships/hdphoto" Target="../media/hdphoto36.wdp"/></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microsoft.com/office/2007/relationships/hdphoto" Target="../media/hdphoto37.wdp"/></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microsoft.com/office/2007/relationships/hdphoto" Target="../media/hdphoto38.wdp"/></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microsoft.com/office/2007/relationships/hdphoto" Target="../media/hdphoto37.wdp"/></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microsoft.com/office/2007/relationships/hdphoto" Target="../media/hdphoto39.wdp"/></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3.pn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0.png"/><Relationship Id="rId4" Type="http://schemas.microsoft.com/office/2007/relationships/hdphoto" Target="../media/hdphoto40.wdp"/></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microsoft.com/office/2007/relationships/hdphoto" Target="../media/hdphoto41.wdp"/></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microsoft.com/office/2007/relationships/hdphoto" Target="../media/hdphoto42.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microsoft.com/office/2007/relationships/hdphoto" Target="../media/hdphoto31.wdp"/></Relationships>
</file>

<file path=ppt/slides/_rels/slide93.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hyperlink" Target="http://www.transunion.ca/" TargetMode="External"/><Relationship Id="rId4" Type="http://schemas.microsoft.com/office/2007/relationships/hdphoto" Target="../media/hdphoto45.wdp"/></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microsoft.com/office/2007/relationships/hdphoto" Target="../media/hdphoto45.wdp"/></Relationships>
</file>

<file path=ppt/slides/_rels/slide97.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microsoft.com/office/2007/relationships/hdphoto" Target="../media/hdphoto4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4"/>
          </p:nvPr>
        </p:nvSpPr>
        <p:spPr>
          <a:xfrm>
            <a:off x="8261498" y="6356350"/>
            <a:ext cx="542260" cy="365125"/>
          </a:xfrm>
          <a:prstGeom prst="rect">
            <a:avLst/>
          </a:prstGeom>
        </p:spPr>
        <p:txBody>
          <a:bodyPr/>
          <a:lstStyle/>
          <a:p>
            <a:fld id="{65BC6105-8ECF-422C-9438-6249158F5CCB}" type="slidenum">
              <a:rPr lang="en-CA" smtClean="0"/>
              <a:pPr/>
              <a:t>1</a:t>
            </a:fld>
            <a:endParaRPr lang="en-CA" dirty="0"/>
          </a:p>
        </p:txBody>
      </p:sp>
      <p:pic>
        <p:nvPicPr>
          <p:cNvPr id="5" name="Picture 4" descr="PP COVER SLI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78" y="0"/>
            <a:ext cx="9564555" cy="7173416"/>
          </a:xfrm>
          <a:prstGeom prst="rect">
            <a:avLst/>
          </a:prstGeom>
        </p:spPr>
      </p:pic>
    </p:spTree>
    <p:extLst>
      <p:ext uri="{BB962C8B-B14F-4D97-AF65-F5344CB8AC3E}">
        <p14:creationId xmlns:p14="http://schemas.microsoft.com/office/powerpoint/2010/main" val="1791769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B59E9AF9-C063-2D40-9DAC-0EAEA8D323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9" t="8249" r="13596" b="7809"/>
          <a:stretch/>
        </p:blipFill>
        <p:spPr>
          <a:xfrm>
            <a:off x="3923928" y="527585"/>
            <a:ext cx="5220072" cy="5136669"/>
          </a:xfrm>
          <a:prstGeom prst="rect">
            <a:avLst/>
          </a:prstGeom>
        </p:spPr>
      </p:pic>
      <p:sp>
        <p:nvSpPr>
          <p:cNvPr id="3" name="Text Placeholder 2"/>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Budgeting</a:t>
            </a:r>
            <a:endParaRPr lang="en-CA" sz="3500" dirty="0">
              <a:latin typeface="Avenir Black" panose="02000503020000020003" pitchFamily="2" charset="0"/>
            </a:endParaRPr>
          </a:p>
        </p:txBody>
      </p:sp>
      <p:sp>
        <p:nvSpPr>
          <p:cNvPr id="5" name="Rectángulo 4">
            <a:extLst>
              <a:ext uri="{FF2B5EF4-FFF2-40B4-BE49-F238E27FC236}">
                <a16:creationId xmlns:a16="http://schemas.microsoft.com/office/drawing/2014/main" id="{02603F42-C060-4243-9205-D8AE6B811986}"/>
              </a:ext>
            </a:extLst>
          </p:cNvPr>
          <p:cNvSpPr/>
          <p:nvPr/>
        </p:nvSpPr>
        <p:spPr>
          <a:xfrm>
            <a:off x="440962" y="1089611"/>
            <a:ext cx="4762309"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Understanding Debt</a:t>
            </a:r>
            <a:endParaRPr lang="es-MX" sz="3600" b="1" dirty="0">
              <a:solidFill>
                <a:srgbClr val="952D1A"/>
              </a:solidFill>
              <a:latin typeface="Avenir Heavy" panose="02000503020000020003" pitchFamily="2" charset="0"/>
            </a:endParaRPr>
          </a:p>
        </p:txBody>
      </p:sp>
      <p:sp>
        <p:nvSpPr>
          <p:cNvPr id="13" name="Text Placeholder 7">
            <a:extLst>
              <a:ext uri="{FF2B5EF4-FFF2-40B4-BE49-F238E27FC236}">
                <a16:creationId xmlns:a16="http://schemas.microsoft.com/office/drawing/2014/main" id="{C1BB6E94-3004-6741-B00A-586E54B1A4E5}"/>
              </a:ext>
            </a:extLst>
          </p:cNvPr>
          <p:cNvSpPr txBox="1">
            <a:spLocks/>
          </p:cNvSpPr>
          <p:nvPr/>
        </p:nvSpPr>
        <p:spPr>
          <a:xfrm>
            <a:off x="457200" y="1888151"/>
            <a:ext cx="3906160" cy="3804654"/>
          </a:xfrm>
          <a:prstGeom prst="rect">
            <a:avLst/>
          </a:prstGeom>
        </p:spPr>
        <p:txBody>
          <a:bodyPr vert="horz" lIns="91440" tIns="45720" rIns="91440" bIns="45720" rtlCol="0">
            <a:norm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Univers Light" panose="020F0302020204030204" pitchFamily="34"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000" dirty="0">
                <a:latin typeface="Avenir Book" panose="02000503020000020003" pitchFamily="2" charset="0"/>
              </a:rPr>
              <a:t>If your balance is -$125 per week X 4 weeks per month = </a:t>
            </a:r>
          </a:p>
          <a:p>
            <a:pPr marL="0" indent="0">
              <a:buNone/>
            </a:pPr>
            <a:r>
              <a:rPr lang="en-CA" sz="2000" dirty="0">
                <a:latin typeface="Avenir Book" panose="02000503020000020003" pitchFamily="2" charset="0"/>
              </a:rPr>
              <a:t>   -$500 per month in debt (in the</a:t>
            </a:r>
          </a:p>
          <a:p>
            <a:pPr marL="0" indent="0">
              <a:buNone/>
            </a:pPr>
            <a:r>
              <a:rPr lang="en-CA" sz="2000" dirty="0">
                <a:latin typeface="Avenir Book" panose="02000503020000020003" pitchFamily="2" charset="0"/>
              </a:rPr>
              <a:t>    hole).</a:t>
            </a:r>
          </a:p>
          <a:p>
            <a:pPr marL="0" indent="0">
              <a:buFont typeface="Arial" pitchFamily="34" charset="0"/>
              <a:buNone/>
            </a:pPr>
            <a:endParaRPr lang="en-CA" sz="2000" dirty="0">
              <a:latin typeface="Avenir Book" panose="02000503020000020003" pitchFamily="2" charset="0"/>
            </a:endParaRPr>
          </a:p>
          <a:p>
            <a:r>
              <a:rPr lang="en-CA" sz="2000" dirty="0">
                <a:latin typeface="Avenir Book" panose="02000503020000020003" pitchFamily="2" charset="0"/>
              </a:rPr>
              <a:t>-$500 per month X 12 months in a year = -$6,000 per year. </a:t>
            </a:r>
          </a:p>
          <a:p>
            <a:pPr marL="0" indent="0">
              <a:buFont typeface="Arial" pitchFamily="34" charset="0"/>
              <a:buNone/>
            </a:pPr>
            <a:endParaRPr lang="en-CA" sz="2000" dirty="0">
              <a:latin typeface="Avenir Book" panose="02000503020000020003" pitchFamily="2" charset="0"/>
            </a:endParaRPr>
          </a:p>
          <a:p>
            <a:r>
              <a:rPr lang="en-CA" sz="2000" dirty="0">
                <a:latin typeface="Avenir Book" panose="02000503020000020003" pitchFamily="2" charset="0"/>
              </a:rPr>
              <a:t>-$6,000 per year X 5 years = </a:t>
            </a:r>
            <a:br>
              <a:rPr lang="en-CA" sz="2000" dirty="0">
                <a:latin typeface="Avenir Book" panose="02000503020000020003" pitchFamily="2" charset="0"/>
              </a:rPr>
            </a:br>
            <a:r>
              <a:rPr lang="en-CA" sz="2000" dirty="0">
                <a:latin typeface="Avenir Book" panose="02000503020000020003" pitchFamily="2" charset="0"/>
              </a:rPr>
              <a:t>-$30,000 in debt.</a:t>
            </a:r>
          </a:p>
        </p:txBody>
      </p:sp>
      <p:sp>
        <p:nvSpPr>
          <p:cNvPr id="14" name="Text Placeholder 7">
            <a:extLst>
              <a:ext uri="{FF2B5EF4-FFF2-40B4-BE49-F238E27FC236}">
                <a16:creationId xmlns:a16="http://schemas.microsoft.com/office/drawing/2014/main" id="{FA975D88-A1AF-EB49-831F-BF3B7ADE34C5}"/>
              </a:ext>
            </a:extLst>
          </p:cNvPr>
          <p:cNvSpPr txBox="1">
            <a:spLocks/>
          </p:cNvSpPr>
          <p:nvPr/>
        </p:nvSpPr>
        <p:spPr>
          <a:xfrm>
            <a:off x="6012160" y="949733"/>
            <a:ext cx="2520280" cy="3804654"/>
          </a:xfrm>
          <a:prstGeom prst="rect">
            <a:avLst/>
          </a:prstGeom>
        </p:spPr>
        <p:txBody>
          <a:bodyPr vert="horz" lIns="91440" tIns="45720" rIns="91440" bIns="45720" rtlCol="0">
            <a:normAutofit fontScale="85000" lnSpcReduction="20000"/>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Univers Light" panose="020F0302020204030204" pitchFamily="34"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2200" dirty="0">
                <a:latin typeface="Bradley Hand ITC" panose="03070402050302030203" pitchFamily="66" charset="77"/>
              </a:rPr>
              <a:t>-$125 </a:t>
            </a:r>
          </a:p>
          <a:p>
            <a:pPr marL="0" indent="0">
              <a:buNone/>
            </a:pPr>
            <a:r>
              <a:rPr lang="en-CA" sz="2200" dirty="0">
                <a:latin typeface="Bradley Hand ITC" panose="03070402050302030203" pitchFamily="66" charset="77"/>
              </a:rPr>
              <a:t>X 4</a:t>
            </a:r>
          </a:p>
          <a:p>
            <a:pPr marL="0" indent="0">
              <a:buNone/>
            </a:pPr>
            <a:r>
              <a:rPr lang="en-CA" sz="2200" b="1" dirty="0">
                <a:latin typeface="Bradley Hand ITC" panose="03070402050302030203" pitchFamily="66" charset="77"/>
              </a:rPr>
              <a:t>-$500 per month </a:t>
            </a:r>
            <a:br>
              <a:rPr lang="en-CA" sz="2200" b="1" dirty="0">
                <a:latin typeface="Bradley Hand ITC" panose="03070402050302030203" pitchFamily="66" charset="77"/>
              </a:rPr>
            </a:br>
            <a:r>
              <a:rPr lang="en-CA" sz="2200" b="1" dirty="0">
                <a:latin typeface="Bradley Hand ITC" panose="03070402050302030203" pitchFamily="66" charset="77"/>
              </a:rPr>
              <a:t>in debt (in the hole</a:t>
            </a:r>
            <a:r>
              <a:rPr lang="en-CA" sz="2200" dirty="0">
                <a:latin typeface="Bradley Hand ITC" panose="03070402050302030203" pitchFamily="66" charset="77"/>
              </a:rPr>
              <a:t>)</a:t>
            </a:r>
          </a:p>
          <a:p>
            <a:pPr marL="0" indent="0">
              <a:buNone/>
            </a:pPr>
            <a:endParaRPr lang="en-CA" sz="2200" dirty="0">
              <a:latin typeface="Bradley Hand ITC" panose="03070402050302030203" pitchFamily="66" charset="77"/>
            </a:endParaRPr>
          </a:p>
          <a:p>
            <a:pPr marL="0" indent="0">
              <a:buNone/>
            </a:pPr>
            <a:r>
              <a:rPr lang="en-CA" sz="2200" dirty="0">
                <a:latin typeface="Bradley Hand ITC" panose="03070402050302030203" pitchFamily="66" charset="77"/>
              </a:rPr>
              <a:t>-$500</a:t>
            </a:r>
          </a:p>
          <a:p>
            <a:pPr marL="0" indent="0">
              <a:buNone/>
            </a:pPr>
            <a:r>
              <a:rPr lang="en-CA" sz="2200" dirty="0">
                <a:latin typeface="Bradley Hand ITC" panose="03070402050302030203" pitchFamily="66" charset="77"/>
              </a:rPr>
              <a:t>X12 </a:t>
            </a:r>
          </a:p>
          <a:p>
            <a:pPr marL="0" indent="0">
              <a:buNone/>
            </a:pPr>
            <a:r>
              <a:rPr lang="en-CA" sz="2200" b="1" dirty="0">
                <a:latin typeface="Bradley Hand ITC" panose="03070402050302030203" pitchFamily="66" charset="77"/>
              </a:rPr>
              <a:t>-$6,000 per year </a:t>
            </a:r>
          </a:p>
          <a:p>
            <a:pPr marL="0" indent="0">
              <a:buNone/>
            </a:pPr>
            <a:endParaRPr lang="en-CA" sz="2200" dirty="0">
              <a:latin typeface="Bradley Hand ITC" panose="03070402050302030203" pitchFamily="66" charset="77"/>
            </a:endParaRPr>
          </a:p>
          <a:p>
            <a:pPr marL="0" indent="0">
              <a:buNone/>
            </a:pPr>
            <a:r>
              <a:rPr lang="en-CA" sz="2200" dirty="0">
                <a:latin typeface="Bradley Hand ITC" panose="03070402050302030203" pitchFamily="66" charset="77"/>
              </a:rPr>
              <a:t>-$6,000 </a:t>
            </a:r>
          </a:p>
          <a:p>
            <a:pPr marL="0" indent="0">
              <a:buNone/>
            </a:pPr>
            <a:r>
              <a:rPr lang="en-CA" sz="2200" dirty="0">
                <a:latin typeface="Bradley Hand ITC" panose="03070402050302030203" pitchFamily="66" charset="77"/>
              </a:rPr>
              <a:t>X 5 years</a:t>
            </a:r>
          </a:p>
          <a:p>
            <a:pPr marL="0" indent="0">
              <a:buNone/>
            </a:pPr>
            <a:r>
              <a:rPr lang="en-CA" sz="2200" dirty="0">
                <a:latin typeface="Bradley Hand ITC" panose="03070402050302030203" pitchFamily="66" charset="77"/>
              </a:rPr>
              <a:t> </a:t>
            </a:r>
            <a:r>
              <a:rPr lang="en-CA" sz="2200" b="1" dirty="0">
                <a:latin typeface="Bradley Hand ITC" panose="03070402050302030203" pitchFamily="66" charset="77"/>
              </a:rPr>
              <a:t>-$30,000 in debt</a:t>
            </a:r>
          </a:p>
        </p:txBody>
      </p:sp>
      <p:cxnSp>
        <p:nvCxnSpPr>
          <p:cNvPr id="16" name="Conector recto 15">
            <a:extLst>
              <a:ext uri="{FF2B5EF4-FFF2-40B4-BE49-F238E27FC236}">
                <a16:creationId xmlns:a16="http://schemas.microsoft.com/office/drawing/2014/main" id="{D3F0D148-954F-F04D-A472-A038C5D7B578}"/>
              </a:ext>
            </a:extLst>
          </p:cNvPr>
          <p:cNvCxnSpPr/>
          <p:nvPr/>
        </p:nvCxnSpPr>
        <p:spPr>
          <a:xfrm>
            <a:off x="5796136" y="1484784"/>
            <a:ext cx="11521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C06AFEDD-EF8C-7B45-8F47-BE5315ACAB04}"/>
              </a:ext>
            </a:extLst>
          </p:cNvPr>
          <p:cNvCxnSpPr/>
          <p:nvPr/>
        </p:nvCxnSpPr>
        <p:spPr>
          <a:xfrm>
            <a:off x="5796136" y="2904151"/>
            <a:ext cx="11521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1321CC36-38A4-424A-B7CD-E595ED1FB283}"/>
              </a:ext>
            </a:extLst>
          </p:cNvPr>
          <p:cNvCxnSpPr/>
          <p:nvPr/>
        </p:nvCxnSpPr>
        <p:spPr>
          <a:xfrm>
            <a:off x="5796136" y="4064211"/>
            <a:ext cx="1152128"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Marcador de número de diapositiva 1">
            <a:extLst>
              <a:ext uri="{FF2B5EF4-FFF2-40B4-BE49-F238E27FC236}">
                <a16:creationId xmlns:a16="http://schemas.microsoft.com/office/drawing/2014/main" id="{CFADD7B3-5B8C-1F4D-AAD3-08B475DF45A1}"/>
              </a:ext>
            </a:extLst>
          </p:cNvPr>
          <p:cNvSpPr>
            <a:spLocks noGrp="1"/>
          </p:cNvSpPr>
          <p:nvPr>
            <p:ph type="sldNum" sz="quarter" idx="14"/>
          </p:nvPr>
        </p:nvSpPr>
        <p:spPr/>
        <p:txBody>
          <a:bodyPr/>
          <a:lstStyle/>
          <a:p>
            <a:fld id="{65BC6105-8ECF-422C-9438-6249158F5CCB}" type="slidenum">
              <a:rPr lang="en-CA" smtClean="0"/>
              <a:pPr/>
              <a:t>10</a:t>
            </a:fld>
            <a:endParaRPr lang="en-CA" dirty="0"/>
          </a:p>
        </p:txBody>
      </p:sp>
      <p:sp>
        <p:nvSpPr>
          <p:cNvPr id="11" name="Rectangle 10">
            <a:extLst>
              <a:ext uri="{FF2B5EF4-FFF2-40B4-BE49-F238E27FC236}">
                <a16:creationId xmlns:a16="http://schemas.microsoft.com/office/drawing/2014/main" id="{0FACA0AD-EA08-4A42-BB5B-42C0C1E7FF13}"/>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956425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4"/>
          </p:nvPr>
        </p:nvSpPr>
        <p:spPr>
          <a:xfrm>
            <a:off x="8261498" y="6356350"/>
            <a:ext cx="542260" cy="365125"/>
          </a:xfrm>
          <a:prstGeom prst="rect">
            <a:avLst/>
          </a:prstGeom>
        </p:spPr>
        <p:txBody>
          <a:bodyPr/>
          <a:lstStyle/>
          <a:p>
            <a:fld id="{65BC6105-8ECF-422C-9438-6249158F5CCB}" type="slidenum">
              <a:rPr lang="en-CA" smtClean="0"/>
              <a:pPr/>
              <a:t>100</a:t>
            </a:fld>
            <a:endParaRPr lang="en-CA" dirty="0"/>
          </a:p>
        </p:txBody>
      </p:sp>
      <p:pic>
        <p:nvPicPr>
          <p:cNvPr id="5" name="Picture 4" descr="PP COVER SLI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78" y="0"/>
            <a:ext cx="9564555" cy="7173416"/>
          </a:xfrm>
          <a:prstGeom prst="rect">
            <a:avLst/>
          </a:prstGeom>
        </p:spPr>
      </p:pic>
    </p:spTree>
    <p:extLst>
      <p:ext uri="{BB962C8B-B14F-4D97-AF65-F5344CB8AC3E}">
        <p14:creationId xmlns:p14="http://schemas.microsoft.com/office/powerpoint/2010/main" val="3323584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57200" y="2124054"/>
            <a:ext cx="4038600" cy="381000"/>
          </a:xfrm>
        </p:spPr>
        <p:txBody>
          <a:bodyPr>
            <a:noAutofit/>
          </a:bodyPr>
          <a:lstStyle/>
          <a:p>
            <a:r>
              <a:rPr lang="en-CA" b="0" dirty="0"/>
              <a:t>WHAT IS GAMBLING</a:t>
            </a:r>
            <a:endParaRPr lang="en-CA" sz="2400" b="0" dirty="0"/>
          </a:p>
        </p:txBody>
      </p:sp>
      <p:sp>
        <p:nvSpPr>
          <p:cNvPr id="6" name="Content Placeholder 5"/>
          <p:cNvSpPr>
            <a:spLocks noGrp="1"/>
          </p:cNvSpPr>
          <p:nvPr>
            <p:ph sz="quarter" idx="16"/>
          </p:nvPr>
        </p:nvSpPr>
        <p:spPr>
          <a:xfrm>
            <a:off x="492552" y="2674961"/>
            <a:ext cx="5879648" cy="3528942"/>
          </a:xfrm>
        </p:spPr>
        <p:txBody>
          <a:bodyPr>
            <a:noAutofit/>
          </a:bodyPr>
          <a:lstStyle/>
          <a:p>
            <a:pPr lvl="0">
              <a:spcBef>
                <a:spcPts val="528"/>
              </a:spcBef>
            </a:pPr>
            <a:r>
              <a:rPr lang="en-CA" sz="2000" dirty="0"/>
              <a:t>Gambling is when someone risks losing something of ‘VALUE’, usually or belongings, and winning or losing is decided by chance.  Usually this is money or belongings but your time away from work, your family, friends and responsibilities also has great value.</a:t>
            </a:r>
          </a:p>
        </p:txBody>
      </p:sp>
      <p:sp>
        <p:nvSpPr>
          <p:cNvPr id="9" name="Text Placeholder 2">
            <a:extLst>
              <a:ext uri="{FF2B5EF4-FFF2-40B4-BE49-F238E27FC236}">
                <a16:creationId xmlns:a16="http://schemas.microsoft.com/office/drawing/2014/main" id="{4BBE093D-98B8-5046-B64E-D2626378042F}"/>
              </a:ext>
            </a:extLst>
          </p:cNvPr>
          <p:cNvSpPr>
            <a:spLocks noGrp="1"/>
          </p:cNvSpPr>
          <p:nvPr>
            <p:ph type="body" sz="quarter" idx="11"/>
          </p:nvPr>
        </p:nvSpPr>
        <p:spPr>
          <a:xfrm>
            <a:off x="457200" y="188640"/>
            <a:ext cx="8229600" cy="696542"/>
          </a:xfrm>
        </p:spPr>
        <p:txBody>
          <a:bodyPr>
            <a:noAutofit/>
          </a:bodyPr>
          <a:lstStyle/>
          <a:p>
            <a:r>
              <a:rPr lang="en-CA" sz="4000" dirty="0"/>
              <a:t>GAMBLING AWARENESS</a:t>
            </a:r>
            <a:endParaRPr lang="en-CA" sz="4000" dirty="0">
              <a:latin typeface="Avenir Black" panose="02000503020000020003" pitchFamily="2" charset="0"/>
            </a:endParaRPr>
          </a:p>
        </p:txBody>
      </p:sp>
      <p:sp>
        <p:nvSpPr>
          <p:cNvPr id="10" name="Rectángulo 9">
            <a:extLst>
              <a:ext uri="{FF2B5EF4-FFF2-40B4-BE49-F238E27FC236}">
                <a16:creationId xmlns:a16="http://schemas.microsoft.com/office/drawing/2014/main" id="{E0DE5807-D1FE-F144-ACF7-8FBE68FA3150}"/>
              </a:ext>
            </a:extLst>
          </p:cNvPr>
          <p:cNvSpPr/>
          <p:nvPr/>
        </p:nvSpPr>
        <p:spPr>
          <a:xfrm>
            <a:off x="457200" y="885182"/>
            <a:ext cx="6639636" cy="1200329"/>
          </a:xfrm>
          <a:prstGeom prst="rect">
            <a:avLst/>
          </a:prstGeom>
        </p:spPr>
        <p:txBody>
          <a:bodyPr wrap="square" anchor="ctr">
            <a:spAutoFit/>
          </a:bodyPr>
          <a:lstStyle/>
          <a:p>
            <a:r>
              <a:rPr lang="en-CA" sz="3600" b="1" dirty="0">
                <a:solidFill>
                  <a:srgbClr val="952D1A"/>
                </a:solidFill>
                <a:latin typeface="Avenir Heavy" panose="02000503020000020003" pitchFamily="2" charset="0"/>
              </a:rPr>
              <a:t>Gaming &amp; Gambling </a:t>
            </a:r>
          </a:p>
          <a:p>
            <a:r>
              <a:rPr lang="en-CA" sz="3600" b="1" dirty="0">
                <a:solidFill>
                  <a:srgbClr val="952D1A"/>
                </a:solidFill>
                <a:latin typeface="Avenir Heavy" panose="02000503020000020003" pitchFamily="2" charset="0"/>
              </a:rPr>
              <a:t>Awareness Program</a:t>
            </a:r>
            <a:endParaRPr lang="es-MX" sz="3600" b="1" dirty="0">
              <a:solidFill>
                <a:srgbClr val="952D1A"/>
              </a:solidFill>
              <a:latin typeface="Avenir Heavy" panose="02000503020000020003" pitchFamily="2" charset="0"/>
            </a:endParaRPr>
          </a:p>
        </p:txBody>
      </p:sp>
      <p:pic>
        <p:nvPicPr>
          <p:cNvPr id="11" name="Imagen 10">
            <a:extLst>
              <a:ext uri="{FF2B5EF4-FFF2-40B4-BE49-F238E27FC236}">
                <a16:creationId xmlns:a16="http://schemas.microsoft.com/office/drawing/2014/main" id="{B9CA7729-07BA-B94F-922F-CC6C12F8CD9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6589" r="19306"/>
          <a:stretch/>
        </p:blipFill>
        <p:spPr>
          <a:xfrm>
            <a:off x="6967181" y="0"/>
            <a:ext cx="2176819" cy="6021288"/>
          </a:xfrm>
          <a:prstGeom prst="rect">
            <a:avLst/>
          </a:prstGeom>
        </p:spPr>
      </p:pic>
      <p:sp>
        <p:nvSpPr>
          <p:cNvPr id="12" name="Rectángulo 11">
            <a:extLst>
              <a:ext uri="{FF2B5EF4-FFF2-40B4-BE49-F238E27FC236}">
                <a16:creationId xmlns:a16="http://schemas.microsoft.com/office/drawing/2014/main" id="{283095B7-64DF-E24C-BD65-60B0E812D837}"/>
              </a:ext>
            </a:extLst>
          </p:cNvPr>
          <p:cNvSpPr/>
          <p:nvPr/>
        </p:nvSpPr>
        <p:spPr>
          <a:xfrm>
            <a:off x="6967181" y="0"/>
            <a:ext cx="2169996"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3" name="Marcador de número de diapositiva 1">
            <a:extLst>
              <a:ext uri="{FF2B5EF4-FFF2-40B4-BE49-F238E27FC236}">
                <a16:creationId xmlns:a16="http://schemas.microsoft.com/office/drawing/2014/main" id="{5EA9EB5A-1858-A44B-A91F-9BF1D3218D55}"/>
              </a:ext>
            </a:extLst>
          </p:cNvPr>
          <p:cNvSpPr>
            <a:spLocks noGrp="1"/>
          </p:cNvSpPr>
          <p:nvPr>
            <p:ph type="sldNum" sz="quarter" idx="14"/>
          </p:nvPr>
        </p:nvSpPr>
        <p:spPr>
          <a:xfrm>
            <a:off x="8415670" y="6324600"/>
            <a:ext cx="542260" cy="365125"/>
          </a:xfrm>
        </p:spPr>
        <p:txBody>
          <a:bodyPr/>
          <a:lstStyle/>
          <a:p>
            <a:fld id="{65BC6105-8ECF-422C-9438-6249158F5CCB}" type="slidenum">
              <a:rPr lang="en-CA" smtClean="0"/>
              <a:pPr/>
              <a:t>11</a:t>
            </a:fld>
            <a:endParaRPr lang="en-CA" dirty="0"/>
          </a:p>
        </p:txBody>
      </p:sp>
      <p:sp>
        <p:nvSpPr>
          <p:cNvPr id="14" name="Rectangle 13">
            <a:extLst>
              <a:ext uri="{FF2B5EF4-FFF2-40B4-BE49-F238E27FC236}">
                <a16:creationId xmlns:a16="http://schemas.microsoft.com/office/drawing/2014/main" id="{814E77A0-E3F5-4E66-8840-FC03645D0259}"/>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9791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30B19117-D198-6D40-83F7-DD088EDBD72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0030" r="17461"/>
          <a:stretch/>
        </p:blipFill>
        <p:spPr>
          <a:xfrm>
            <a:off x="0" y="2003012"/>
            <a:ext cx="4625273" cy="5322098"/>
          </a:xfrm>
          <a:prstGeom prst="rect">
            <a:avLst/>
          </a:prstGeom>
        </p:spPr>
      </p:pic>
      <p:sp>
        <p:nvSpPr>
          <p:cNvPr id="2" name="Rectángulo 1">
            <a:extLst>
              <a:ext uri="{FF2B5EF4-FFF2-40B4-BE49-F238E27FC236}">
                <a16:creationId xmlns:a16="http://schemas.microsoft.com/office/drawing/2014/main" id="{20360678-7BAC-0C42-8CE9-5A282AF1034A}"/>
              </a:ext>
            </a:extLst>
          </p:cNvPr>
          <p:cNvSpPr/>
          <p:nvPr/>
        </p:nvSpPr>
        <p:spPr>
          <a:xfrm>
            <a:off x="4618895" y="0"/>
            <a:ext cx="4572000" cy="6169306"/>
          </a:xfrm>
          <a:prstGeom prst="rect">
            <a:avLst/>
          </a:prstGeom>
          <a:solidFill>
            <a:srgbClr val="952D1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Text Placeholder 2"/>
          <p:cNvSpPr>
            <a:spLocks noGrp="1"/>
          </p:cNvSpPr>
          <p:nvPr>
            <p:ph type="body" sz="quarter" idx="11"/>
          </p:nvPr>
        </p:nvSpPr>
        <p:spPr>
          <a:xfrm>
            <a:off x="457200" y="188639"/>
            <a:ext cx="3833112" cy="904673"/>
          </a:xfrm>
        </p:spPr>
        <p:txBody>
          <a:bodyPr>
            <a:noAutofit/>
          </a:bodyPr>
          <a:lstStyle/>
          <a:p>
            <a:r>
              <a:rPr lang="en-CA" sz="4000" dirty="0"/>
              <a:t>GAMBLING AWARENSS</a:t>
            </a:r>
            <a:endParaRPr lang="en-CA" sz="4000" dirty="0">
              <a:latin typeface="Avenir Black" panose="02000503020000020003" pitchFamily="2" charset="0"/>
            </a:endParaRPr>
          </a:p>
        </p:txBody>
      </p:sp>
      <p:sp>
        <p:nvSpPr>
          <p:cNvPr id="6" name="Content Placeholder 5"/>
          <p:cNvSpPr>
            <a:spLocks noGrp="1"/>
          </p:cNvSpPr>
          <p:nvPr>
            <p:ph sz="quarter" idx="16"/>
          </p:nvPr>
        </p:nvSpPr>
        <p:spPr>
          <a:xfrm>
            <a:off x="5204987" y="989102"/>
            <a:ext cx="3657326" cy="4491526"/>
          </a:xfrm>
        </p:spPr>
        <p:txBody>
          <a:bodyPr>
            <a:noAutofit/>
          </a:bodyPr>
          <a:lstStyle/>
          <a:p>
            <a:pPr lvl="0">
              <a:lnSpc>
                <a:spcPct val="150000"/>
              </a:lnSpc>
            </a:pPr>
            <a:r>
              <a:rPr lang="en-CA" sz="1800" dirty="0">
                <a:solidFill>
                  <a:schemeClr val="bg1"/>
                </a:solidFill>
              </a:rPr>
              <a:t>Lottery &amp; Scratch Tickets</a:t>
            </a:r>
            <a:endParaRPr lang="es-MX" sz="1800" dirty="0">
              <a:solidFill>
                <a:schemeClr val="bg1"/>
              </a:solidFill>
            </a:endParaRPr>
          </a:p>
          <a:p>
            <a:pPr lvl="0">
              <a:lnSpc>
                <a:spcPct val="150000"/>
              </a:lnSpc>
            </a:pPr>
            <a:r>
              <a:rPr lang="en-CA" sz="1800" dirty="0">
                <a:solidFill>
                  <a:schemeClr val="bg1"/>
                </a:solidFill>
              </a:rPr>
              <a:t>Bingo</a:t>
            </a:r>
            <a:endParaRPr lang="es-MX" sz="1800" dirty="0">
              <a:solidFill>
                <a:schemeClr val="bg1"/>
              </a:solidFill>
            </a:endParaRPr>
          </a:p>
          <a:p>
            <a:pPr lvl="0">
              <a:lnSpc>
                <a:spcPct val="150000"/>
              </a:lnSpc>
            </a:pPr>
            <a:r>
              <a:rPr lang="en-CA" sz="1800" dirty="0">
                <a:solidFill>
                  <a:schemeClr val="bg1"/>
                </a:solidFill>
              </a:rPr>
              <a:t>Casino Games</a:t>
            </a:r>
            <a:endParaRPr lang="es-MX" sz="1800" dirty="0">
              <a:solidFill>
                <a:schemeClr val="bg1"/>
              </a:solidFill>
            </a:endParaRPr>
          </a:p>
          <a:p>
            <a:pPr lvl="0">
              <a:lnSpc>
                <a:spcPct val="150000"/>
              </a:lnSpc>
            </a:pPr>
            <a:r>
              <a:rPr lang="en-CA" sz="1800" dirty="0">
                <a:solidFill>
                  <a:schemeClr val="bg1"/>
                </a:solidFill>
              </a:rPr>
              <a:t>Online Poker</a:t>
            </a:r>
            <a:endParaRPr lang="es-MX" sz="1800" dirty="0">
              <a:solidFill>
                <a:schemeClr val="bg1"/>
              </a:solidFill>
            </a:endParaRPr>
          </a:p>
          <a:p>
            <a:pPr lvl="0">
              <a:lnSpc>
                <a:spcPct val="150000"/>
              </a:lnSpc>
            </a:pPr>
            <a:r>
              <a:rPr lang="en-CA" sz="1800" dirty="0">
                <a:solidFill>
                  <a:schemeClr val="bg1"/>
                </a:solidFill>
              </a:rPr>
              <a:t>50/50 money draws  (like the ones you buy at kids’ sporting events or weddings)</a:t>
            </a:r>
            <a:endParaRPr lang="es-MX" sz="1800" dirty="0">
              <a:solidFill>
                <a:schemeClr val="bg1"/>
              </a:solidFill>
            </a:endParaRPr>
          </a:p>
          <a:p>
            <a:pPr lvl="0">
              <a:lnSpc>
                <a:spcPct val="150000"/>
              </a:lnSpc>
            </a:pPr>
            <a:r>
              <a:rPr lang="en-CA" sz="1800" dirty="0">
                <a:solidFill>
                  <a:schemeClr val="bg1"/>
                </a:solidFill>
              </a:rPr>
              <a:t>Penny Tables</a:t>
            </a:r>
            <a:endParaRPr lang="es-MX" sz="1800" dirty="0">
              <a:solidFill>
                <a:schemeClr val="bg1"/>
              </a:solidFill>
            </a:endParaRPr>
          </a:p>
          <a:p>
            <a:pPr lvl="0">
              <a:lnSpc>
                <a:spcPct val="150000"/>
              </a:lnSpc>
            </a:pPr>
            <a:r>
              <a:rPr lang="en-CA" sz="1800" dirty="0">
                <a:solidFill>
                  <a:schemeClr val="bg1"/>
                </a:solidFill>
              </a:rPr>
              <a:t>Door prizes or draws at events</a:t>
            </a:r>
            <a:endParaRPr lang="es-MX" sz="1800" dirty="0">
              <a:solidFill>
                <a:schemeClr val="bg1"/>
              </a:solidFill>
            </a:endParaRPr>
          </a:p>
        </p:txBody>
      </p:sp>
      <p:sp>
        <p:nvSpPr>
          <p:cNvPr id="5" name="Rectángulo 4">
            <a:extLst>
              <a:ext uri="{FF2B5EF4-FFF2-40B4-BE49-F238E27FC236}">
                <a16:creationId xmlns:a16="http://schemas.microsoft.com/office/drawing/2014/main" id="{02603F42-C060-4243-9205-D8AE6B811986}"/>
              </a:ext>
            </a:extLst>
          </p:cNvPr>
          <p:cNvSpPr/>
          <p:nvPr/>
        </p:nvSpPr>
        <p:spPr>
          <a:xfrm>
            <a:off x="4738583" y="166125"/>
            <a:ext cx="4590133" cy="584775"/>
          </a:xfrm>
          <a:prstGeom prst="rect">
            <a:avLst/>
          </a:prstGeom>
        </p:spPr>
        <p:txBody>
          <a:bodyPr wrap="square" anchor="ctr">
            <a:spAutoFit/>
          </a:bodyPr>
          <a:lstStyle/>
          <a:p>
            <a:r>
              <a:rPr lang="en-CA" sz="3200" b="1" dirty="0">
                <a:solidFill>
                  <a:schemeClr val="bg1"/>
                </a:solidFill>
                <a:latin typeface="Avenir Heavy" panose="02000503020000020003" pitchFamily="2" charset="0"/>
              </a:rPr>
              <a:t>Forms of Gambling</a:t>
            </a:r>
            <a:endParaRPr lang="es-MX" sz="3200" b="1" dirty="0">
              <a:solidFill>
                <a:schemeClr val="bg1"/>
              </a:solidFill>
              <a:latin typeface="Avenir Heavy" panose="02000503020000020003" pitchFamily="2" charset="0"/>
            </a:endParaRPr>
          </a:p>
        </p:txBody>
      </p:sp>
      <p:pic>
        <p:nvPicPr>
          <p:cNvPr id="8" name="Imagen 7">
            <a:extLst>
              <a:ext uri="{FF2B5EF4-FFF2-40B4-BE49-F238E27FC236}">
                <a16:creationId xmlns:a16="http://schemas.microsoft.com/office/drawing/2014/main" id="{F1FC7E44-5E9D-CF4A-8B5D-00303A4F90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691582" y="1018655"/>
            <a:ext cx="452605" cy="462101"/>
          </a:xfrm>
          <a:prstGeom prst="rect">
            <a:avLst/>
          </a:prstGeom>
        </p:spPr>
      </p:pic>
      <p:pic>
        <p:nvPicPr>
          <p:cNvPr id="10" name="Imagen 9">
            <a:extLst>
              <a:ext uri="{FF2B5EF4-FFF2-40B4-BE49-F238E27FC236}">
                <a16:creationId xmlns:a16="http://schemas.microsoft.com/office/drawing/2014/main" id="{8337DFED-D35C-1645-916A-6CCDE452CE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680893" y="1540911"/>
            <a:ext cx="452605" cy="462101"/>
          </a:xfrm>
          <a:prstGeom prst="rect">
            <a:avLst/>
          </a:prstGeom>
        </p:spPr>
      </p:pic>
      <p:pic>
        <p:nvPicPr>
          <p:cNvPr id="12" name="Imagen 11">
            <a:extLst>
              <a:ext uri="{FF2B5EF4-FFF2-40B4-BE49-F238E27FC236}">
                <a16:creationId xmlns:a16="http://schemas.microsoft.com/office/drawing/2014/main" id="{2DB95371-1DAA-D347-B2DA-D381C9BEDE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702337" y="2438673"/>
            <a:ext cx="425964" cy="434901"/>
          </a:xfrm>
          <a:prstGeom prst="rect">
            <a:avLst/>
          </a:prstGeom>
        </p:spPr>
      </p:pic>
      <p:pic>
        <p:nvPicPr>
          <p:cNvPr id="14" name="Imagen 13">
            <a:extLst>
              <a:ext uri="{FF2B5EF4-FFF2-40B4-BE49-F238E27FC236}">
                <a16:creationId xmlns:a16="http://schemas.microsoft.com/office/drawing/2014/main" id="{9B0CDCB1-8F80-7848-8A4A-2E979F125B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691582" y="1981904"/>
            <a:ext cx="427058" cy="436018"/>
          </a:xfrm>
          <a:prstGeom prst="rect">
            <a:avLst/>
          </a:prstGeom>
        </p:spPr>
      </p:pic>
      <p:pic>
        <p:nvPicPr>
          <p:cNvPr id="16" name="Imagen 15">
            <a:extLst>
              <a:ext uri="{FF2B5EF4-FFF2-40B4-BE49-F238E27FC236}">
                <a16:creationId xmlns:a16="http://schemas.microsoft.com/office/drawing/2014/main" id="{6C2FAA5E-786A-AA49-96D9-EF6FBD850D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579739" y="2894325"/>
            <a:ext cx="564448" cy="576291"/>
          </a:xfrm>
          <a:prstGeom prst="rect">
            <a:avLst/>
          </a:prstGeom>
        </p:spPr>
      </p:pic>
      <p:pic>
        <p:nvPicPr>
          <p:cNvPr id="25" name="Imagen 24">
            <a:extLst>
              <a:ext uri="{FF2B5EF4-FFF2-40B4-BE49-F238E27FC236}">
                <a16:creationId xmlns:a16="http://schemas.microsoft.com/office/drawing/2014/main" id="{895A1FC4-0235-F344-99C5-5E9AEBBADCD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640540" y="4596039"/>
            <a:ext cx="564448" cy="576291"/>
          </a:xfrm>
          <a:prstGeom prst="rect">
            <a:avLst/>
          </a:prstGeom>
        </p:spPr>
      </p:pic>
      <p:pic>
        <p:nvPicPr>
          <p:cNvPr id="26" name="Imagen 25">
            <a:extLst>
              <a:ext uri="{FF2B5EF4-FFF2-40B4-BE49-F238E27FC236}">
                <a16:creationId xmlns:a16="http://schemas.microsoft.com/office/drawing/2014/main" id="{4C0C41A9-2E3E-334E-891F-A8EF1EB0761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flipH="1">
            <a:off x="4711438" y="4187972"/>
            <a:ext cx="452606" cy="462101"/>
          </a:xfrm>
          <a:prstGeom prst="rect">
            <a:avLst/>
          </a:prstGeom>
        </p:spPr>
      </p:pic>
      <p:sp>
        <p:nvSpPr>
          <p:cNvPr id="15" name="Marcador de número de diapositiva 1">
            <a:extLst>
              <a:ext uri="{FF2B5EF4-FFF2-40B4-BE49-F238E27FC236}">
                <a16:creationId xmlns:a16="http://schemas.microsoft.com/office/drawing/2014/main" id="{02139423-C721-BC41-91C4-B8FC12EA0316}"/>
              </a:ext>
            </a:extLst>
          </p:cNvPr>
          <p:cNvSpPr>
            <a:spLocks noGrp="1"/>
          </p:cNvSpPr>
          <p:nvPr>
            <p:ph type="sldNum" sz="quarter" idx="14"/>
          </p:nvPr>
        </p:nvSpPr>
        <p:spPr>
          <a:xfrm>
            <a:off x="8415670" y="6324600"/>
            <a:ext cx="542260" cy="365125"/>
          </a:xfrm>
        </p:spPr>
        <p:txBody>
          <a:bodyPr/>
          <a:lstStyle/>
          <a:p>
            <a:fld id="{65BC6105-8ECF-422C-9438-6249158F5CCB}" type="slidenum">
              <a:rPr lang="en-CA" smtClean="0"/>
              <a:pPr/>
              <a:t>12</a:t>
            </a:fld>
            <a:endParaRPr lang="en-CA" dirty="0"/>
          </a:p>
        </p:txBody>
      </p:sp>
      <p:sp>
        <p:nvSpPr>
          <p:cNvPr id="17" name="Rectangle 16">
            <a:extLst>
              <a:ext uri="{FF2B5EF4-FFF2-40B4-BE49-F238E27FC236}">
                <a16:creationId xmlns:a16="http://schemas.microsoft.com/office/drawing/2014/main" id="{9E452597-67A4-4D04-8FA5-3C1A17FFBF28}"/>
              </a:ext>
            </a:extLst>
          </p:cNvPr>
          <p:cNvSpPr/>
          <p:nvPr/>
        </p:nvSpPr>
        <p:spPr>
          <a:xfrm>
            <a:off x="4738583" y="6371940"/>
            <a:ext cx="1060333" cy="297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92694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30B19117-D198-6D40-83F7-DD088EDBD728}"/>
              </a:ext>
            </a:extLst>
          </p:cNvPr>
          <p:cNvPicPr>
            <a:picLocks noChangeAspect="1"/>
          </p:cNvPicPr>
          <p:nvPr/>
        </p:nvPicPr>
        <p:blipFill rotWithShape="1">
          <a:blip r:embed="rId3" cstate="print">
            <a:alphaModFix amt="64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6100" b="6100"/>
          <a:stretch/>
        </p:blipFill>
        <p:spPr>
          <a:xfrm>
            <a:off x="0" y="0"/>
            <a:ext cx="9144000" cy="6021288"/>
          </a:xfrm>
          <a:prstGeom prst="rect">
            <a:avLst/>
          </a:prstGeom>
        </p:spPr>
      </p:pic>
      <p:sp>
        <p:nvSpPr>
          <p:cNvPr id="2" name="Rectángulo 1">
            <a:extLst>
              <a:ext uri="{FF2B5EF4-FFF2-40B4-BE49-F238E27FC236}">
                <a16:creationId xmlns:a16="http://schemas.microsoft.com/office/drawing/2014/main" id="{20360678-7BAC-0C42-8CE9-5A282AF1034A}"/>
              </a:ext>
            </a:extLst>
          </p:cNvPr>
          <p:cNvSpPr/>
          <p:nvPr/>
        </p:nvSpPr>
        <p:spPr>
          <a:xfrm>
            <a:off x="-2" y="0"/>
            <a:ext cx="9144001" cy="6227180"/>
          </a:xfrm>
          <a:prstGeom prst="rect">
            <a:avLst/>
          </a:prstGeom>
          <a:solidFill>
            <a:srgbClr val="952D1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Text Placeholder 2">
            <a:extLst>
              <a:ext uri="{FF2B5EF4-FFF2-40B4-BE49-F238E27FC236}">
                <a16:creationId xmlns:a16="http://schemas.microsoft.com/office/drawing/2014/main" id="{CB93B350-7119-444E-BFB5-DF23D1936531}"/>
              </a:ext>
            </a:extLst>
          </p:cNvPr>
          <p:cNvSpPr>
            <a:spLocks noGrp="1"/>
          </p:cNvSpPr>
          <p:nvPr>
            <p:ph type="body" sz="quarter" idx="11"/>
          </p:nvPr>
        </p:nvSpPr>
        <p:spPr>
          <a:xfrm>
            <a:off x="0" y="102264"/>
            <a:ext cx="8229600" cy="696542"/>
          </a:xfrm>
        </p:spPr>
        <p:txBody>
          <a:bodyPr>
            <a:normAutofit lnSpcReduction="10000"/>
          </a:bodyPr>
          <a:lstStyle/>
          <a:p>
            <a:r>
              <a:rPr lang="en-CA" dirty="0">
                <a:solidFill>
                  <a:schemeClr val="bg1"/>
                </a:solidFill>
              </a:rPr>
              <a:t>GAMBLING AWARENESS</a:t>
            </a:r>
            <a:r>
              <a:rPr lang="es-MX" sz="4000" dirty="0">
                <a:solidFill>
                  <a:schemeClr val="bg1"/>
                </a:solidFill>
              </a:rPr>
              <a:t> </a:t>
            </a:r>
            <a:r>
              <a:rPr lang="en-CA" sz="4000" dirty="0">
                <a:solidFill>
                  <a:schemeClr val="bg1"/>
                </a:solidFill>
                <a:latin typeface="Avenir Black" panose="02000503020000020003" pitchFamily="2" charset="0"/>
              </a:rPr>
              <a:t>: </a:t>
            </a:r>
            <a:endParaRPr lang="en-CA" sz="3500" dirty="0">
              <a:solidFill>
                <a:schemeClr val="bg1"/>
              </a:solidFill>
              <a:latin typeface="Avenir Black" panose="02000503020000020003" pitchFamily="2" charset="0"/>
            </a:endParaRPr>
          </a:p>
        </p:txBody>
      </p:sp>
      <p:sp>
        <p:nvSpPr>
          <p:cNvPr id="26" name="Rectángulo 25">
            <a:extLst>
              <a:ext uri="{FF2B5EF4-FFF2-40B4-BE49-F238E27FC236}">
                <a16:creationId xmlns:a16="http://schemas.microsoft.com/office/drawing/2014/main" id="{FC56E7EC-E6FF-9741-BBFF-4A3D15B8379B}"/>
              </a:ext>
            </a:extLst>
          </p:cNvPr>
          <p:cNvSpPr/>
          <p:nvPr/>
        </p:nvSpPr>
        <p:spPr>
          <a:xfrm>
            <a:off x="4913452" y="599265"/>
            <a:ext cx="6113151" cy="646331"/>
          </a:xfrm>
          <a:prstGeom prst="rect">
            <a:avLst/>
          </a:prstGeom>
        </p:spPr>
        <p:txBody>
          <a:bodyPr wrap="square" anchor="ctr">
            <a:spAutoFit/>
          </a:bodyPr>
          <a:lstStyle/>
          <a:p>
            <a:r>
              <a:rPr lang="en-CA" sz="3600" b="1" dirty="0">
                <a:solidFill>
                  <a:schemeClr val="bg1"/>
                </a:solidFill>
                <a:latin typeface="Avenir Heavy" panose="02000503020000020003" pitchFamily="2" charset="0"/>
              </a:rPr>
              <a:t>Gambling Pre Screen</a:t>
            </a:r>
            <a:endParaRPr lang="es-MX" sz="3600" b="1" dirty="0">
              <a:solidFill>
                <a:schemeClr val="bg1"/>
              </a:solidFill>
              <a:latin typeface="Avenir Heavy" panose="02000503020000020003" pitchFamily="2" charset="0"/>
            </a:endParaRPr>
          </a:p>
        </p:txBody>
      </p:sp>
      <p:sp>
        <p:nvSpPr>
          <p:cNvPr id="7" name="Rectángulo 6">
            <a:extLst>
              <a:ext uri="{FF2B5EF4-FFF2-40B4-BE49-F238E27FC236}">
                <a16:creationId xmlns:a16="http://schemas.microsoft.com/office/drawing/2014/main" id="{F6A3D165-B6B3-2E40-8AFC-201B5CC076E2}"/>
              </a:ext>
            </a:extLst>
          </p:cNvPr>
          <p:cNvSpPr/>
          <p:nvPr/>
        </p:nvSpPr>
        <p:spPr>
          <a:xfrm>
            <a:off x="347241" y="1341400"/>
            <a:ext cx="8339558" cy="4154984"/>
          </a:xfrm>
          <a:prstGeom prst="rect">
            <a:avLst/>
          </a:prstGeom>
        </p:spPr>
        <p:txBody>
          <a:bodyPr wrap="square" anchor="ctr">
            <a:spAutoFit/>
          </a:bodyPr>
          <a:lstStyle/>
          <a:p>
            <a:r>
              <a:rPr lang="en-CA" sz="2400" b="1" dirty="0">
                <a:solidFill>
                  <a:schemeClr val="bg1"/>
                </a:solidFill>
                <a:latin typeface="Avenir Book" panose="02000503020000020003" pitchFamily="2" charset="0"/>
              </a:rPr>
              <a:t>HAVE YOU EVER?</a:t>
            </a:r>
          </a:p>
          <a:p>
            <a:endParaRPr lang="en-CA" sz="2400" b="1" dirty="0">
              <a:solidFill>
                <a:schemeClr val="bg1"/>
              </a:solidFill>
              <a:latin typeface="Avenir Book" panose="02000503020000020003" pitchFamily="2" charset="0"/>
            </a:endParaRPr>
          </a:p>
          <a:p>
            <a:pPr marL="342900" indent="-342900">
              <a:buFont typeface="Arial" panose="020B0604020202020204" pitchFamily="34" charset="0"/>
              <a:buChar char="•"/>
            </a:pPr>
            <a:r>
              <a:rPr lang="en-CA" sz="2400" dirty="0">
                <a:solidFill>
                  <a:schemeClr val="bg1"/>
                </a:solidFill>
                <a:latin typeface="Avenir Book" panose="02000503020000020003" pitchFamily="2" charset="0"/>
              </a:rPr>
              <a:t>Participated in any form of gambling?</a:t>
            </a:r>
          </a:p>
          <a:p>
            <a:pPr marL="342900" indent="-342900">
              <a:buFont typeface="Arial" panose="020B0604020202020204" pitchFamily="34" charset="0"/>
              <a:buChar char="•"/>
            </a:pPr>
            <a:r>
              <a:rPr lang="en-CA" sz="2400" dirty="0">
                <a:solidFill>
                  <a:schemeClr val="bg1"/>
                </a:solidFill>
                <a:latin typeface="Avenir Book" panose="02000503020000020003" pitchFamily="2" charset="0"/>
              </a:rPr>
              <a:t>Felt guilty about gambling?</a:t>
            </a:r>
          </a:p>
          <a:p>
            <a:pPr marL="342900" indent="-342900">
              <a:buFont typeface="Arial" panose="020B0604020202020204" pitchFamily="34" charset="0"/>
              <a:buChar char="•"/>
            </a:pPr>
            <a:r>
              <a:rPr lang="en-CA" sz="2400" dirty="0">
                <a:solidFill>
                  <a:schemeClr val="bg1"/>
                </a:solidFill>
                <a:latin typeface="Avenir Book" panose="02000503020000020003" pitchFamily="2" charset="0"/>
              </a:rPr>
              <a:t>Felt the need to cut down on your gambling?</a:t>
            </a:r>
            <a:endParaRPr lang="es-MX" sz="2400" dirty="0">
              <a:solidFill>
                <a:schemeClr val="bg1"/>
              </a:solidFill>
              <a:latin typeface="Avenir Book" panose="02000503020000020003" pitchFamily="2" charset="0"/>
            </a:endParaRPr>
          </a:p>
          <a:p>
            <a:pPr marL="342900" indent="-342900">
              <a:buFont typeface="Arial" panose="020B0604020202020204" pitchFamily="34" charset="0"/>
              <a:buChar char="•"/>
            </a:pPr>
            <a:r>
              <a:rPr lang="en-CA" sz="2400" dirty="0">
                <a:solidFill>
                  <a:schemeClr val="bg1"/>
                </a:solidFill>
                <a:latin typeface="Avenir Book" panose="02000503020000020003" pitchFamily="2" charset="0"/>
              </a:rPr>
              <a:t>Borrowed money to gamble?</a:t>
            </a:r>
            <a:endParaRPr lang="es-MX" sz="2400" dirty="0">
              <a:solidFill>
                <a:schemeClr val="bg1"/>
              </a:solidFill>
              <a:latin typeface="Avenir Book" panose="02000503020000020003" pitchFamily="2" charset="0"/>
            </a:endParaRPr>
          </a:p>
          <a:p>
            <a:pPr marL="342900" indent="-342900">
              <a:buFont typeface="Arial" panose="020B0604020202020204" pitchFamily="34" charset="0"/>
              <a:buChar char="•"/>
            </a:pPr>
            <a:r>
              <a:rPr lang="en-CA" sz="2400" dirty="0">
                <a:solidFill>
                  <a:schemeClr val="bg1"/>
                </a:solidFill>
                <a:latin typeface="Avenir Book" panose="02000503020000020003" pitchFamily="2" charset="0"/>
              </a:rPr>
              <a:t>Spent more money gambling than you intended?</a:t>
            </a:r>
          </a:p>
          <a:p>
            <a:pPr marL="342900" indent="-342900">
              <a:buFont typeface="Arial" panose="020B0604020202020204" pitchFamily="34" charset="0"/>
              <a:buChar char="•"/>
            </a:pPr>
            <a:r>
              <a:rPr lang="en-CA" sz="2400" dirty="0">
                <a:solidFill>
                  <a:schemeClr val="bg1"/>
                </a:solidFill>
                <a:latin typeface="Avenir Book" panose="02000503020000020003" pitchFamily="2" charset="0"/>
              </a:rPr>
              <a:t>Felt annoyed by others criticizing you about your gambling?</a:t>
            </a:r>
            <a:endParaRPr lang="es-MX" sz="2400" dirty="0">
              <a:solidFill>
                <a:schemeClr val="bg1"/>
              </a:solidFill>
              <a:latin typeface="Avenir Book" panose="02000503020000020003" pitchFamily="2" charset="0"/>
            </a:endParaRPr>
          </a:p>
          <a:p>
            <a:pPr marL="342900" indent="-342900">
              <a:buFont typeface="Arial" panose="020B0604020202020204" pitchFamily="34" charset="0"/>
              <a:buChar char="•"/>
            </a:pPr>
            <a:r>
              <a:rPr lang="en-CA" sz="2400" dirty="0">
                <a:solidFill>
                  <a:schemeClr val="bg1"/>
                </a:solidFill>
                <a:latin typeface="Avenir Book" panose="02000503020000020003" pitchFamily="2" charset="0"/>
              </a:rPr>
              <a:t>Ever lost time from your work or school or time way from family events as a result of your gambling?</a:t>
            </a:r>
          </a:p>
          <a:p>
            <a:pPr marL="342900" indent="-342900">
              <a:buFont typeface="Arial" panose="020B0604020202020204" pitchFamily="34" charset="0"/>
              <a:buChar char="•"/>
            </a:pPr>
            <a:endParaRPr lang="es-MX" sz="2400" dirty="0">
              <a:solidFill>
                <a:schemeClr val="bg1"/>
              </a:solidFill>
              <a:latin typeface="Avenir Book" panose="02000503020000020003" pitchFamily="2" charset="0"/>
            </a:endParaRPr>
          </a:p>
        </p:txBody>
      </p:sp>
      <p:sp>
        <p:nvSpPr>
          <p:cNvPr id="8" name="Marcador de número de diapositiva 1">
            <a:extLst>
              <a:ext uri="{FF2B5EF4-FFF2-40B4-BE49-F238E27FC236}">
                <a16:creationId xmlns:a16="http://schemas.microsoft.com/office/drawing/2014/main" id="{295C030A-8E40-A240-A362-665CBD0FF33E}"/>
              </a:ext>
            </a:extLst>
          </p:cNvPr>
          <p:cNvSpPr>
            <a:spLocks noGrp="1"/>
          </p:cNvSpPr>
          <p:nvPr>
            <p:ph type="sldNum" sz="quarter" idx="14"/>
          </p:nvPr>
        </p:nvSpPr>
        <p:spPr>
          <a:xfrm>
            <a:off x="8415670" y="6324600"/>
            <a:ext cx="542260" cy="365125"/>
          </a:xfrm>
        </p:spPr>
        <p:txBody>
          <a:bodyPr/>
          <a:lstStyle/>
          <a:p>
            <a:fld id="{65BC6105-8ECF-422C-9438-6249158F5CCB}" type="slidenum">
              <a:rPr lang="en-CA" smtClean="0"/>
              <a:pPr/>
              <a:t>13</a:t>
            </a:fld>
            <a:endParaRPr lang="en-CA" dirty="0"/>
          </a:p>
        </p:txBody>
      </p:sp>
      <p:sp>
        <p:nvSpPr>
          <p:cNvPr id="9" name="Rectangle 8">
            <a:extLst>
              <a:ext uri="{FF2B5EF4-FFF2-40B4-BE49-F238E27FC236}">
                <a16:creationId xmlns:a16="http://schemas.microsoft.com/office/drawing/2014/main" id="{04E83896-B930-4CC4-B902-C4A47644804F}"/>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2752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30B19117-D198-6D40-83F7-DD088EDBD72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46384" y="-40945"/>
            <a:ext cx="9097616" cy="6052145"/>
          </a:xfrm>
          <a:prstGeom prst="rect">
            <a:avLst/>
          </a:prstGeom>
        </p:spPr>
      </p:pic>
      <p:sp>
        <p:nvSpPr>
          <p:cNvPr id="2" name="Rectángulo 1">
            <a:extLst>
              <a:ext uri="{FF2B5EF4-FFF2-40B4-BE49-F238E27FC236}">
                <a16:creationId xmlns:a16="http://schemas.microsoft.com/office/drawing/2014/main" id="{20360678-7BAC-0C42-8CE9-5A282AF1034A}"/>
              </a:ext>
            </a:extLst>
          </p:cNvPr>
          <p:cNvSpPr/>
          <p:nvPr/>
        </p:nvSpPr>
        <p:spPr>
          <a:xfrm>
            <a:off x="0" y="0"/>
            <a:ext cx="9144001" cy="6021288"/>
          </a:xfrm>
          <a:prstGeom prst="rect">
            <a:avLst/>
          </a:prstGeom>
          <a:solidFill>
            <a:srgbClr val="952D1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F6A3D165-B6B3-2E40-8AFC-201B5CC076E2}"/>
              </a:ext>
            </a:extLst>
          </p:cNvPr>
          <p:cNvSpPr/>
          <p:nvPr/>
        </p:nvSpPr>
        <p:spPr>
          <a:xfrm>
            <a:off x="457199" y="1286007"/>
            <a:ext cx="8229600" cy="4334456"/>
          </a:xfrm>
          <a:prstGeom prst="rect">
            <a:avLst/>
          </a:prstGeom>
        </p:spPr>
        <p:txBody>
          <a:bodyPr wrap="square" anchor="ctr">
            <a:spAutoFit/>
          </a:bodyPr>
          <a:lstStyle/>
          <a:p>
            <a:pPr algn="ctr">
              <a:lnSpc>
                <a:spcPct val="150000"/>
              </a:lnSpc>
            </a:pPr>
            <a:r>
              <a:rPr lang="en-CA" sz="2000" dirty="0">
                <a:solidFill>
                  <a:schemeClr val="bg1"/>
                </a:solidFill>
                <a:latin typeface="Avenir Light" panose="020B0402020203020204" pitchFamily="34" charset="77"/>
              </a:rPr>
              <a:t>IF YOU OR A LOVED ONE SHOW ARE SHOWING RISKY BEHAVIOUR OR ALREADY HAS A PROBLEM WITH GAMBLING, THERE IS A 24 HOUR TOLL-FREE PROBLEM GAMBLING HELPLINE. </a:t>
            </a:r>
          </a:p>
          <a:p>
            <a:pPr algn="ctr">
              <a:lnSpc>
                <a:spcPct val="150000"/>
              </a:lnSpc>
            </a:pPr>
            <a:r>
              <a:rPr lang="en-CA" sz="3600" dirty="0">
                <a:solidFill>
                  <a:schemeClr val="bg1"/>
                </a:solidFill>
              </a:rPr>
              <a:t>1-888-230-3505</a:t>
            </a:r>
            <a:r>
              <a:rPr lang="en-CA" sz="3600" dirty="0">
                <a:solidFill>
                  <a:schemeClr val="bg1"/>
                </a:solidFill>
                <a:latin typeface="Avenir Light" panose="020B0402020203020204" pitchFamily="34" charset="77"/>
              </a:rPr>
              <a:t> </a:t>
            </a:r>
          </a:p>
          <a:p>
            <a:pPr algn="ctr">
              <a:lnSpc>
                <a:spcPct val="150000"/>
              </a:lnSpc>
            </a:pPr>
            <a:endParaRPr lang="en-CA" sz="3600" dirty="0">
              <a:solidFill>
                <a:schemeClr val="bg1"/>
              </a:solidFill>
              <a:latin typeface="Avenir Light" panose="020B0402020203020204" pitchFamily="34" charset="77"/>
            </a:endParaRPr>
          </a:p>
          <a:p>
            <a:pPr algn="ctr">
              <a:lnSpc>
                <a:spcPct val="150000"/>
              </a:lnSpc>
            </a:pPr>
            <a:r>
              <a:rPr lang="en-CA" b="1" dirty="0">
                <a:solidFill>
                  <a:schemeClr val="bg1"/>
                </a:solidFill>
                <a:latin typeface="Avenir Heavy" panose="02000503020000020003" pitchFamily="2" charset="0"/>
              </a:rPr>
              <a:t>For more information on MNO’s Gaming &amp; Gambling Awareness Program contact on one of the MNO’s healing and wellness staff or our Provincial Coordinator at ggap@metisnation.org</a:t>
            </a:r>
            <a:endParaRPr lang="es-MX" b="1" dirty="0">
              <a:solidFill>
                <a:schemeClr val="bg1"/>
              </a:solidFill>
              <a:latin typeface="Avenir Heavy" panose="02000503020000020003" pitchFamily="2" charset="0"/>
            </a:endParaRPr>
          </a:p>
        </p:txBody>
      </p:sp>
      <p:sp>
        <p:nvSpPr>
          <p:cNvPr id="9" name="Text Placeholder 2">
            <a:extLst>
              <a:ext uri="{FF2B5EF4-FFF2-40B4-BE49-F238E27FC236}">
                <a16:creationId xmlns:a16="http://schemas.microsoft.com/office/drawing/2014/main" id="{82307AC5-C11E-A746-B410-E7630FFEB9DF}"/>
              </a:ext>
            </a:extLst>
          </p:cNvPr>
          <p:cNvSpPr>
            <a:spLocks noGrp="1"/>
          </p:cNvSpPr>
          <p:nvPr>
            <p:ph type="body" sz="quarter" idx="11"/>
          </p:nvPr>
        </p:nvSpPr>
        <p:spPr>
          <a:xfrm>
            <a:off x="457200" y="188640"/>
            <a:ext cx="8229600" cy="696542"/>
          </a:xfrm>
        </p:spPr>
        <p:txBody>
          <a:bodyPr>
            <a:normAutofit lnSpcReduction="10000"/>
          </a:bodyPr>
          <a:lstStyle/>
          <a:p>
            <a:r>
              <a:rPr lang="en-CA" dirty="0">
                <a:solidFill>
                  <a:schemeClr val="bg1"/>
                </a:solidFill>
              </a:rPr>
              <a:t>GAMBLING AWARENESS</a:t>
            </a:r>
            <a:r>
              <a:rPr lang="es-MX" sz="4000" dirty="0">
                <a:solidFill>
                  <a:schemeClr val="bg1"/>
                </a:solidFill>
              </a:rPr>
              <a:t> </a:t>
            </a:r>
            <a:r>
              <a:rPr lang="en-CA" sz="4000" dirty="0">
                <a:solidFill>
                  <a:schemeClr val="bg1"/>
                </a:solidFill>
                <a:latin typeface="Avenir Black" panose="02000503020000020003" pitchFamily="2" charset="0"/>
              </a:rPr>
              <a:t>:</a:t>
            </a:r>
            <a:endParaRPr lang="en-CA" sz="3500" dirty="0">
              <a:solidFill>
                <a:schemeClr val="bg1"/>
              </a:solidFill>
              <a:latin typeface="Avenir Black" panose="02000503020000020003" pitchFamily="2" charset="0"/>
            </a:endParaRPr>
          </a:p>
        </p:txBody>
      </p:sp>
      <p:sp>
        <p:nvSpPr>
          <p:cNvPr id="8" name="Marcador de número de diapositiva 1">
            <a:extLst>
              <a:ext uri="{FF2B5EF4-FFF2-40B4-BE49-F238E27FC236}">
                <a16:creationId xmlns:a16="http://schemas.microsoft.com/office/drawing/2014/main" id="{DFA9FBE2-B24F-6B4A-B138-1EA571DC1FFD}"/>
              </a:ext>
            </a:extLst>
          </p:cNvPr>
          <p:cNvSpPr>
            <a:spLocks noGrp="1"/>
          </p:cNvSpPr>
          <p:nvPr>
            <p:ph type="sldNum" sz="quarter" idx="14"/>
          </p:nvPr>
        </p:nvSpPr>
        <p:spPr>
          <a:xfrm>
            <a:off x="8415670" y="6324600"/>
            <a:ext cx="542260" cy="365125"/>
          </a:xfrm>
        </p:spPr>
        <p:txBody>
          <a:bodyPr/>
          <a:lstStyle/>
          <a:p>
            <a:fld id="{65BC6105-8ECF-422C-9438-6249158F5CCB}" type="slidenum">
              <a:rPr lang="en-CA" smtClean="0"/>
              <a:pPr/>
              <a:t>14</a:t>
            </a:fld>
            <a:endParaRPr lang="en-CA" dirty="0"/>
          </a:p>
        </p:txBody>
      </p:sp>
    </p:spTree>
    <p:extLst>
      <p:ext uri="{BB962C8B-B14F-4D97-AF65-F5344CB8AC3E}">
        <p14:creationId xmlns:p14="http://schemas.microsoft.com/office/powerpoint/2010/main" val="2242327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72405566-85C3-8342-81F9-3B107BB1A15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4790" t="-50" r="56917"/>
          <a:stretch/>
        </p:blipFill>
        <p:spPr>
          <a:xfrm>
            <a:off x="6588223" y="-2996"/>
            <a:ext cx="2562386" cy="6021288"/>
          </a:xfrm>
          <a:prstGeom prst="rect">
            <a:avLst/>
          </a:prstGeom>
        </p:spPr>
      </p:pic>
      <p:sp>
        <p:nvSpPr>
          <p:cNvPr id="17" name="Rectángulo 16">
            <a:extLst>
              <a:ext uri="{FF2B5EF4-FFF2-40B4-BE49-F238E27FC236}">
                <a16:creationId xmlns:a16="http://schemas.microsoft.com/office/drawing/2014/main" id="{58485806-4676-B14F-9651-CB6968C1E7AA}"/>
              </a:ext>
            </a:extLst>
          </p:cNvPr>
          <p:cNvSpPr/>
          <p:nvPr/>
        </p:nvSpPr>
        <p:spPr>
          <a:xfrm>
            <a:off x="6588224" y="0"/>
            <a:ext cx="256238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Text Placeholder 2">
            <a:extLst>
              <a:ext uri="{FF2B5EF4-FFF2-40B4-BE49-F238E27FC236}">
                <a16:creationId xmlns:a16="http://schemas.microsoft.com/office/drawing/2014/main" id="{8162CB23-4701-3144-804A-EDAB9513777D}"/>
              </a:ext>
            </a:extLst>
          </p:cNvPr>
          <p:cNvSpPr>
            <a:spLocks noGrp="1"/>
          </p:cNvSpPr>
          <p:nvPr>
            <p:ph type="body" sz="quarter" idx="11"/>
          </p:nvPr>
        </p:nvSpPr>
        <p:spPr>
          <a:xfrm>
            <a:off x="457200" y="188640"/>
            <a:ext cx="8229600" cy="696542"/>
          </a:xfrm>
        </p:spPr>
        <p:txBody>
          <a:bodyPr>
            <a:normAutofit lnSpcReduction="10000"/>
          </a:bodyPr>
          <a:lstStyle/>
          <a:p>
            <a:r>
              <a:rPr lang="en-CA" sz="4000" dirty="0"/>
              <a:t>Smart consumer</a:t>
            </a:r>
            <a:r>
              <a:rPr lang="en-CA" sz="4000" dirty="0">
                <a:latin typeface="Avenir Black" panose="02000503020000020003" pitchFamily="2" charset="0"/>
              </a:rPr>
              <a:t>:</a:t>
            </a:r>
            <a:endParaRPr lang="en-CA" sz="3500" dirty="0">
              <a:latin typeface="Avenir Black" panose="02000503020000020003" pitchFamily="2" charset="0"/>
            </a:endParaRPr>
          </a:p>
        </p:txBody>
      </p:sp>
      <p:sp>
        <p:nvSpPr>
          <p:cNvPr id="19" name="Rectángulo 18">
            <a:extLst>
              <a:ext uri="{FF2B5EF4-FFF2-40B4-BE49-F238E27FC236}">
                <a16:creationId xmlns:a16="http://schemas.microsoft.com/office/drawing/2014/main" id="{C438BFA1-9ABA-5F4A-AB33-CB5891B5BE2F}"/>
              </a:ext>
            </a:extLst>
          </p:cNvPr>
          <p:cNvSpPr/>
          <p:nvPr/>
        </p:nvSpPr>
        <p:spPr>
          <a:xfrm>
            <a:off x="260430" y="1073822"/>
            <a:ext cx="5667214"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Managing Your Cost of Living</a:t>
            </a:r>
            <a:endParaRPr lang="es-MX" sz="3600" b="1" dirty="0">
              <a:solidFill>
                <a:srgbClr val="952D1A"/>
              </a:solidFill>
              <a:latin typeface="Avenir Heavy" panose="02000503020000020003" pitchFamily="2" charset="0"/>
            </a:endParaRPr>
          </a:p>
        </p:txBody>
      </p:sp>
      <p:pic>
        <p:nvPicPr>
          <p:cNvPr id="8" name="Imagen 8">
            <a:extLst>
              <a:ext uri="{FF2B5EF4-FFF2-40B4-BE49-F238E27FC236}">
                <a16:creationId xmlns:a16="http://schemas.microsoft.com/office/drawing/2014/main" id="{D85D7D12-C9F0-41E3-A3FA-AA93C1E940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2924714"/>
            <a:ext cx="825817" cy="843142"/>
          </a:xfrm>
          <a:prstGeom prst="rect">
            <a:avLst/>
          </a:prstGeom>
        </p:spPr>
      </p:pic>
      <p:sp>
        <p:nvSpPr>
          <p:cNvPr id="9" name="CuadroTexto 3">
            <a:extLst>
              <a:ext uri="{FF2B5EF4-FFF2-40B4-BE49-F238E27FC236}">
                <a16:creationId xmlns:a16="http://schemas.microsoft.com/office/drawing/2014/main" id="{5B0B5501-73C6-457D-AE10-FB7CADE6ABFB}"/>
              </a:ext>
            </a:extLst>
          </p:cNvPr>
          <p:cNvSpPr txBox="1"/>
          <p:nvPr/>
        </p:nvSpPr>
        <p:spPr>
          <a:xfrm>
            <a:off x="1443297" y="2601326"/>
            <a:ext cx="4228298" cy="1754326"/>
          </a:xfrm>
          <a:prstGeom prst="rect">
            <a:avLst/>
          </a:prstGeom>
          <a:noFill/>
        </p:spPr>
        <p:txBody>
          <a:bodyPr wrap="square" rtlCol="0">
            <a:spAutoFit/>
          </a:bodyPr>
          <a:lstStyle/>
          <a:p>
            <a:r>
              <a:rPr lang="en-CA" dirty="0">
                <a:solidFill>
                  <a:srgbClr val="5D7344"/>
                </a:solidFill>
              </a:rPr>
              <a:t>BIG IDEA:  Be proactive in reducing your costs.  By Shopping around and negotiating with service providers you can get better deals and save money. Small behaviour changes will result in big savings.</a:t>
            </a:r>
            <a:endParaRPr lang="es-MX" dirty="0"/>
          </a:p>
        </p:txBody>
      </p:sp>
      <p:sp>
        <p:nvSpPr>
          <p:cNvPr id="2" name="Marcador de número de diapositiva 1">
            <a:extLst>
              <a:ext uri="{FF2B5EF4-FFF2-40B4-BE49-F238E27FC236}">
                <a16:creationId xmlns:a16="http://schemas.microsoft.com/office/drawing/2014/main" id="{EE2CE478-06F3-8C43-AC5B-34B161EADBE9}"/>
              </a:ext>
            </a:extLst>
          </p:cNvPr>
          <p:cNvSpPr>
            <a:spLocks noGrp="1"/>
          </p:cNvSpPr>
          <p:nvPr>
            <p:ph type="sldNum" sz="quarter" idx="14"/>
          </p:nvPr>
        </p:nvSpPr>
        <p:spPr/>
        <p:txBody>
          <a:bodyPr/>
          <a:lstStyle/>
          <a:p>
            <a:fld id="{65BC6105-8ECF-422C-9438-6249158F5CCB}" type="slidenum">
              <a:rPr lang="en-CA" smtClean="0"/>
              <a:pPr/>
              <a:t>15</a:t>
            </a:fld>
            <a:endParaRPr lang="en-CA" dirty="0"/>
          </a:p>
        </p:txBody>
      </p:sp>
      <p:sp>
        <p:nvSpPr>
          <p:cNvPr id="10" name="Rectangle 9">
            <a:extLst>
              <a:ext uri="{FF2B5EF4-FFF2-40B4-BE49-F238E27FC236}">
                <a16:creationId xmlns:a16="http://schemas.microsoft.com/office/drawing/2014/main" id="{989EACE9-C53C-4EEB-82E5-78F8AE70AE55}"/>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63192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72405566-85C3-8342-81F9-3B107BB1A15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4790" t="-50" r="56917"/>
          <a:stretch/>
        </p:blipFill>
        <p:spPr>
          <a:xfrm>
            <a:off x="6588223" y="-2996"/>
            <a:ext cx="2562386" cy="6021288"/>
          </a:xfrm>
          <a:prstGeom prst="rect">
            <a:avLst/>
          </a:prstGeom>
        </p:spPr>
      </p:pic>
      <p:sp>
        <p:nvSpPr>
          <p:cNvPr id="17" name="Rectángulo 16">
            <a:extLst>
              <a:ext uri="{FF2B5EF4-FFF2-40B4-BE49-F238E27FC236}">
                <a16:creationId xmlns:a16="http://schemas.microsoft.com/office/drawing/2014/main" id="{58485806-4676-B14F-9651-CB6968C1E7AA}"/>
              </a:ext>
            </a:extLst>
          </p:cNvPr>
          <p:cNvSpPr/>
          <p:nvPr/>
        </p:nvSpPr>
        <p:spPr>
          <a:xfrm>
            <a:off x="6588224" y="0"/>
            <a:ext cx="256238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Text Placeholder 7">
            <a:extLst>
              <a:ext uri="{FF2B5EF4-FFF2-40B4-BE49-F238E27FC236}">
                <a16:creationId xmlns:a16="http://schemas.microsoft.com/office/drawing/2014/main" id="{4FE20580-45FE-D947-9C9B-0933D925D185}"/>
              </a:ext>
            </a:extLst>
          </p:cNvPr>
          <p:cNvSpPr txBox="1">
            <a:spLocks/>
          </p:cNvSpPr>
          <p:nvPr/>
        </p:nvSpPr>
        <p:spPr>
          <a:xfrm>
            <a:off x="527070" y="3011594"/>
            <a:ext cx="5917137" cy="3698306"/>
          </a:xfrm>
          <a:prstGeom prst="rect">
            <a:avLst/>
          </a:prstGeom>
        </p:spPr>
        <p:txBody>
          <a:bodyPr vert="horz" lIns="91440" tIns="45720" rIns="91440" bIns="45720" rtlCol="0">
            <a:no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lvl="0" indent="-171450"/>
            <a:r>
              <a:rPr lang="en-CA" sz="2000" dirty="0">
                <a:solidFill>
                  <a:schemeClr val="accent1"/>
                </a:solidFill>
              </a:rPr>
              <a:t>Check your bills</a:t>
            </a:r>
          </a:p>
          <a:p>
            <a:pPr marL="0" lvl="0" indent="0">
              <a:buNone/>
            </a:pPr>
            <a:r>
              <a:rPr lang="en-CA" sz="2000" dirty="0">
                <a:solidFill>
                  <a:schemeClr val="accent1"/>
                </a:solidFill>
              </a:rPr>
              <a:t>  - Spot mistakes and overcharges</a:t>
            </a:r>
          </a:p>
          <a:p>
            <a:pPr marL="0" lvl="0" indent="0">
              <a:buNone/>
            </a:pPr>
            <a:r>
              <a:rPr lang="en-CA" sz="2000" dirty="0">
                <a:solidFill>
                  <a:schemeClr val="accent1"/>
                </a:solidFill>
              </a:rPr>
              <a:t>  - Less interest fees</a:t>
            </a:r>
          </a:p>
          <a:p>
            <a:r>
              <a:rPr lang="en-CA" sz="2000" dirty="0">
                <a:solidFill>
                  <a:schemeClr val="accent1"/>
                </a:solidFill>
              </a:rPr>
              <a:t>Negotiate better plans (bank, phone, </a:t>
            </a:r>
            <a:r>
              <a:rPr lang="en-CA" sz="2000" dirty="0" err="1">
                <a:solidFill>
                  <a:schemeClr val="accent1"/>
                </a:solidFill>
              </a:rPr>
              <a:t>etc</a:t>
            </a:r>
            <a:r>
              <a:rPr lang="en-CA" sz="2000" dirty="0">
                <a:solidFill>
                  <a:schemeClr val="accent1"/>
                </a:solidFill>
              </a:rPr>
              <a:t>)</a:t>
            </a:r>
          </a:p>
          <a:p>
            <a:r>
              <a:rPr lang="en-CA" sz="2000" dirty="0">
                <a:solidFill>
                  <a:schemeClr val="accent1"/>
                </a:solidFill>
              </a:rPr>
              <a:t>Pack a lunch</a:t>
            </a:r>
          </a:p>
          <a:p>
            <a:r>
              <a:rPr lang="en-CA" sz="2000" dirty="0">
                <a:solidFill>
                  <a:schemeClr val="accent1"/>
                </a:solidFill>
              </a:rPr>
              <a:t>Reduce impulse buying</a:t>
            </a:r>
          </a:p>
          <a:p>
            <a:pPr marL="171450" lvl="0" indent="-171450"/>
            <a:endParaRPr lang="en-CA" sz="2000" dirty="0">
              <a:solidFill>
                <a:schemeClr val="accent1"/>
              </a:solidFill>
            </a:endParaRPr>
          </a:p>
        </p:txBody>
      </p:sp>
      <p:sp>
        <p:nvSpPr>
          <p:cNvPr id="16" name="Text Placeholder 2">
            <a:extLst>
              <a:ext uri="{FF2B5EF4-FFF2-40B4-BE49-F238E27FC236}">
                <a16:creationId xmlns:a16="http://schemas.microsoft.com/office/drawing/2014/main" id="{8162CB23-4701-3144-804A-EDAB9513777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smart consumer</a:t>
            </a:r>
            <a:endParaRPr lang="en-CA" sz="3500" dirty="0">
              <a:latin typeface="Avenir Black" panose="02000503020000020003" pitchFamily="2" charset="0"/>
            </a:endParaRPr>
          </a:p>
        </p:txBody>
      </p:sp>
      <p:sp>
        <p:nvSpPr>
          <p:cNvPr id="20" name="Rectángulo 19">
            <a:extLst>
              <a:ext uri="{FF2B5EF4-FFF2-40B4-BE49-F238E27FC236}">
                <a16:creationId xmlns:a16="http://schemas.microsoft.com/office/drawing/2014/main" id="{8C88D8D9-B707-FA42-898D-3DC1626D082D}"/>
              </a:ext>
            </a:extLst>
          </p:cNvPr>
          <p:cNvSpPr/>
          <p:nvPr/>
        </p:nvSpPr>
        <p:spPr>
          <a:xfrm>
            <a:off x="677540" y="2233446"/>
            <a:ext cx="6131022" cy="461665"/>
          </a:xfrm>
          <a:prstGeom prst="rect">
            <a:avLst/>
          </a:prstGeom>
        </p:spPr>
        <p:txBody>
          <a:bodyPr wrap="square">
            <a:spAutoFit/>
          </a:bodyPr>
          <a:lstStyle/>
          <a:p>
            <a:r>
              <a:rPr lang="en-CA" sz="2400" dirty="0">
                <a:solidFill>
                  <a:srgbClr val="952D1A"/>
                </a:solidFill>
                <a:latin typeface="Avenir Book" panose="02000503020000020003" pitchFamily="2" charset="0"/>
              </a:rPr>
              <a:t>AREAS FOR SAVING</a:t>
            </a:r>
          </a:p>
        </p:txBody>
      </p:sp>
      <p:sp>
        <p:nvSpPr>
          <p:cNvPr id="2" name="Marcador de número de diapositiva 1">
            <a:extLst>
              <a:ext uri="{FF2B5EF4-FFF2-40B4-BE49-F238E27FC236}">
                <a16:creationId xmlns:a16="http://schemas.microsoft.com/office/drawing/2014/main" id="{91D8CEAD-2F66-034D-B909-1210DE87B799}"/>
              </a:ext>
            </a:extLst>
          </p:cNvPr>
          <p:cNvSpPr>
            <a:spLocks noGrp="1"/>
          </p:cNvSpPr>
          <p:nvPr>
            <p:ph type="sldNum" sz="quarter" idx="14"/>
          </p:nvPr>
        </p:nvSpPr>
        <p:spPr/>
        <p:txBody>
          <a:bodyPr/>
          <a:lstStyle/>
          <a:p>
            <a:fld id="{65BC6105-8ECF-422C-9438-6249158F5CCB}" type="slidenum">
              <a:rPr lang="en-CA" smtClean="0"/>
              <a:pPr/>
              <a:t>16</a:t>
            </a:fld>
            <a:endParaRPr lang="en-CA" dirty="0"/>
          </a:p>
        </p:txBody>
      </p:sp>
      <p:sp>
        <p:nvSpPr>
          <p:cNvPr id="8" name="Rectangle 7">
            <a:extLst>
              <a:ext uri="{FF2B5EF4-FFF2-40B4-BE49-F238E27FC236}">
                <a16:creationId xmlns:a16="http://schemas.microsoft.com/office/drawing/2014/main" id="{A88A7B3F-ADC2-4C58-9253-69975593968A}"/>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Imagen 8">
            <a:extLst>
              <a:ext uri="{FF2B5EF4-FFF2-40B4-BE49-F238E27FC236}">
                <a16:creationId xmlns:a16="http://schemas.microsoft.com/office/drawing/2014/main" id="{861DEA57-918D-45AB-B409-2DB866A27D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070" y="1073822"/>
            <a:ext cx="825817" cy="843142"/>
          </a:xfrm>
          <a:prstGeom prst="rect">
            <a:avLst/>
          </a:prstGeom>
        </p:spPr>
      </p:pic>
      <p:sp>
        <p:nvSpPr>
          <p:cNvPr id="13" name="CuadroTexto 3">
            <a:extLst>
              <a:ext uri="{FF2B5EF4-FFF2-40B4-BE49-F238E27FC236}">
                <a16:creationId xmlns:a16="http://schemas.microsoft.com/office/drawing/2014/main" id="{0B92B8D8-1354-496F-84D6-108B4EE0E857}"/>
              </a:ext>
            </a:extLst>
          </p:cNvPr>
          <p:cNvSpPr txBox="1"/>
          <p:nvPr/>
        </p:nvSpPr>
        <p:spPr>
          <a:xfrm>
            <a:off x="1570618" y="1230319"/>
            <a:ext cx="4228298" cy="646331"/>
          </a:xfrm>
          <a:prstGeom prst="rect">
            <a:avLst/>
          </a:prstGeom>
          <a:noFill/>
        </p:spPr>
        <p:txBody>
          <a:bodyPr wrap="square" rtlCol="0">
            <a:spAutoFit/>
          </a:bodyPr>
          <a:lstStyle/>
          <a:p>
            <a:r>
              <a:rPr lang="en-CA" dirty="0">
                <a:solidFill>
                  <a:srgbClr val="5D7344"/>
                </a:solidFill>
              </a:rPr>
              <a:t>BIG IDEA:  You can be proactive in reducing your costs.</a:t>
            </a:r>
            <a:endParaRPr lang="es-MX" dirty="0"/>
          </a:p>
        </p:txBody>
      </p:sp>
    </p:spTree>
    <p:extLst>
      <p:ext uri="{BB962C8B-B14F-4D97-AF65-F5344CB8AC3E}">
        <p14:creationId xmlns:p14="http://schemas.microsoft.com/office/powerpoint/2010/main" val="1681380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4">
            <a:extLst>
              <a:ext uri="{FF2B5EF4-FFF2-40B4-BE49-F238E27FC236}">
                <a16:creationId xmlns:a16="http://schemas.microsoft.com/office/drawing/2014/main" id="{F9B4A89C-C523-4192-8920-12AEEE1EC63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6249" r="35652" b="644"/>
          <a:stretch/>
        </p:blipFill>
        <p:spPr>
          <a:xfrm>
            <a:off x="6581615" y="0"/>
            <a:ext cx="2562385" cy="6021288"/>
          </a:xfrm>
          <a:prstGeom prst="rect">
            <a:avLst/>
          </a:prstGeom>
        </p:spPr>
      </p:pic>
      <p:sp>
        <p:nvSpPr>
          <p:cNvPr id="3" name="Text Placeholder 2"/>
          <p:cNvSpPr>
            <a:spLocks noGrp="1"/>
          </p:cNvSpPr>
          <p:nvPr>
            <p:ph type="body" sz="quarter" idx="11"/>
          </p:nvPr>
        </p:nvSpPr>
        <p:spPr>
          <a:xfrm>
            <a:off x="121534" y="155190"/>
            <a:ext cx="8229600" cy="696542"/>
          </a:xfrm>
        </p:spPr>
        <p:txBody>
          <a:bodyPr>
            <a:normAutofit lnSpcReduction="10000"/>
          </a:bodyPr>
          <a:lstStyle/>
          <a:p>
            <a:r>
              <a:rPr lang="en-CA" sz="4000" dirty="0"/>
              <a:t>The smart consumer</a:t>
            </a:r>
            <a:endParaRPr lang="en-CA" sz="4000" dirty="0">
              <a:latin typeface="Avenir Black" panose="02000503020000020003" pitchFamily="2" charset="0"/>
            </a:endParaRPr>
          </a:p>
        </p:txBody>
      </p:sp>
      <p:sp>
        <p:nvSpPr>
          <p:cNvPr id="5" name="Rectángulo 4">
            <a:extLst>
              <a:ext uri="{FF2B5EF4-FFF2-40B4-BE49-F238E27FC236}">
                <a16:creationId xmlns:a16="http://schemas.microsoft.com/office/drawing/2014/main" id="{02603F42-C060-4243-9205-D8AE6B811986}"/>
              </a:ext>
            </a:extLst>
          </p:cNvPr>
          <p:cNvSpPr/>
          <p:nvPr/>
        </p:nvSpPr>
        <p:spPr>
          <a:xfrm>
            <a:off x="208344" y="753749"/>
            <a:ext cx="6358814" cy="1200329"/>
          </a:xfrm>
          <a:prstGeom prst="rect">
            <a:avLst/>
          </a:prstGeom>
        </p:spPr>
        <p:txBody>
          <a:bodyPr wrap="square" anchor="ctr">
            <a:spAutoFit/>
          </a:bodyPr>
          <a:lstStyle/>
          <a:p>
            <a:r>
              <a:rPr lang="en-CA" sz="3600" b="1" dirty="0">
                <a:solidFill>
                  <a:srgbClr val="952D1A"/>
                </a:solidFill>
                <a:latin typeface="Avenir Heavy" panose="02000503020000020003" pitchFamily="2" charset="0"/>
              </a:rPr>
              <a:t>Ways to Save: </a:t>
            </a:r>
          </a:p>
          <a:p>
            <a:r>
              <a:rPr lang="en-CA" sz="3600" b="1" dirty="0">
                <a:solidFill>
                  <a:srgbClr val="952D1A"/>
                </a:solidFill>
                <a:latin typeface="Avenir Heavy" panose="02000503020000020003" pitchFamily="2" charset="0"/>
              </a:rPr>
              <a:t>Negotiate Better Plans</a:t>
            </a:r>
            <a:endParaRPr lang="es-MX" sz="3600" b="1" dirty="0">
              <a:solidFill>
                <a:srgbClr val="952D1A"/>
              </a:solidFill>
              <a:latin typeface="Avenir Heavy" panose="02000503020000020003" pitchFamily="2" charset="0"/>
            </a:endParaRPr>
          </a:p>
        </p:txBody>
      </p:sp>
      <p:sp>
        <p:nvSpPr>
          <p:cNvPr id="7" name="Rectángulo 6">
            <a:extLst>
              <a:ext uri="{FF2B5EF4-FFF2-40B4-BE49-F238E27FC236}">
                <a16:creationId xmlns:a16="http://schemas.microsoft.com/office/drawing/2014/main" id="{C652C512-2F98-BE46-A7FE-0CD68E7FDA6C}"/>
              </a:ext>
            </a:extLst>
          </p:cNvPr>
          <p:cNvSpPr/>
          <p:nvPr/>
        </p:nvSpPr>
        <p:spPr>
          <a:xfrm>
            <a:off x="1482304" y="2156109"/>
            <a:ext cx="2437928" cy="461665"/>
          </a:xfrm>
          <a:prstGeom prst="rect">
            <a:avLst/>
          </a:prstGeom>
        </p:spPr>
        <p:txBody>
          <a:bodyPr wrap="square">
            <a:spAutoFit/>
          </a:bodyPr>
          <a:lstStyle/>
          <a:p>
            <a:r>
              <a:rPr lang="en-CA" sz="2400" dirty="0">
                <a:solidFill>
                  <a:srgbClr val="5D7344"/>
                </a:solidFill>
                <a:latin typeface="Avenir Book" panose="02000503020000020003" pitchFamily="2" charset="0"/>
              </a:rPr>
              <a:t>Activity</a:t>
            </a:r>
            <a:endParaRPr lang="es-MX" sz="2400" dirty="0">
              <a:solidFill>
                <a:srgbClr val="5D7344"/>
              </a:solidFill>
              <a:latin typeface="Avenir Book" panose="02000503020000020003" pitchFamily="2" charset="0"/>
            </a:endParaRPr>
          </a:p>
        </p:txBody>
      </p:sp>
      <p:pic>
        <p:nvPicPr>
          <p:cNvPr id="12" name="Imagen 11">
            <a:extLst>
              <a:ext uri="{FF2B5EF4-FFF2-40B4-BE49-F238E27FC236}">
                <a16:creationId xmlns:a16="http://schemas.microsoft.com/office/drawing/2014/main" id="{B277FEF8-6509-FF4C-8C4C-106335E7EC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159" y="2010535"/>
            <a:ext cx="628504" cy="696542"/>
          </a:xfrm>
          <a:prstGeom prst="rect">
            <a:avLst/>
          </a:prstGeom>
        </p:spPr>
      </p:pic>
      <p:sp>
        <p:nvSpPr>
          <p:cNvPr id="17" name="Rectángulo 16">
            <a:extLst>
              <a:ext uri="{FF2B5EF4-FFF2-40B4-BE49-F238E27FC236}">
                <a16:creationId xmlns:a16="http://schemas.microsoft.com/office/drawing/2014/main" id="{58485806-4676-B14F-9651-CB6968C1E7AA}"/>
              </a:ext>
            </a:extLst>
          </p:cNvPr>
          <p:cNvSpPr/>
          <p:nvPr/>
        </p:nvSpPr>
        <p:spPr>
          <a:xfrm>
            <a:off x="6596072" y="0"/>
            <a:ext cx="256238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Text Placeholder 7">
            <a:extLst>
              <a:ext uri="{FF2B5EF4-FFF2-40B4-BE49-F238E27FC236}">
                <a16:creationId xmlns:a16="http://schemas.microsoft.com/office/drawing/2014/main" id="{DBB6F0B9-F49F-694B-BA85-30AC40998275}"/>
              </a:ext>
            </a:extLst>
          </p:cNvPr>
          <p:cNvSpPr txBox="1">
            <a:spLocks/>
          </p:cNvSpPr>
          <p:nvPr/>
        </p:nvSpPr>
        <p:spPr>
          <a:xfrm>
            <a:off x="404597" y="2805697"/>
            <a:ext cx="5915180" cy="3710849"/>
          </a:xfrm>
          <a:prstGeom prst="rect">
            <a:avLst/>
          </a:prstGeom>
        </p:spPr>
        <p:txBody>
          <a:bodyPr vert="horz" lIns="91440" tIns="45720" rIns="91440" bIns="45720" rtlCol="0">
            <a:no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2000" dirty="0"/>
              <a:t>Call each service provider. Ask for the customer retention or loyalty department. Ask these questions.</a:t>
            </a:r>
          </a:p>
          <a:p>
            <a:pPr marL="0" indent="0">
              <a:buNone/>
            </a:pPr>
            <a:endParaRPr lang="en-CA" sz="2000" dirty="0"/>
          </a:p>
          <a:p>
            <a:r>
              <a:rPr lang="en-CA" sz="2000" dirty="0"/>
              <a:t>How can I cut back my monthly bills?</a:t>
            </a:r>
          </a:p>
          <a:p>
            <a:r>
              <a:rPr lang="en-CA" sz="2000" dirty="0"/>
              <a:t>Do you have a better plan for me?</a:t>
            </a:r>
          </a:p>
          <a:p>
            <a:r>
              <a:rPr lang="en-CA" sz="2000" dirty="0"/>
              <a:t>If so what is the timeframe?</a:t>
            </a:r>
          </a:p>
          <a:p>
            <a:r>
              <a:rPr lang="en-CA" sz="2000" dirty="0"/>
              <a:t>While I be put on contract for any new deals?</a:t>
            </a:r>
          </a:p>
          <a:p>
            <a:r>
              <a:rPr lang="en-CA" sz="2000" dirty="0"/>
              <a:t>Can I bundle services to save money?</a:t>
            </a:r>
          </a:p>
          <a:p>
            <a:r>
              <a:rPr lang="en-CA" sz="2000" dirty="0"/>
              <a:t>Can I avoid interest or late payment penalties?</a:t>
            </a:r>
          </a:p>
        </p:txBody>
      </p:sp>
      <p:sp>
        <p:nvSpPr>
          <p:cNvPr id="2" name="Marcador de número de diapositiva 1">
            <a:extLst>
              <a:ext uri="{FF2B5EF4-FFF2-40B4-BE49-F238E27FC236}">
                <a16:creationId xmlns:a16="http://schemas.microsoft.com/office/drawing/2014/main" id="{3DF09DDD-32C6-204F-8632-5D78725BFC3A}"/>
              </a:ext>
            </a:extLst>
          </p:cNvPr>
          <p:cNvSpPr>
            <a:spLocks noGrp="1"/>
          </p:cNvSpPr>
          <p:nvPr>
            <p:ph type="sldNum" sz="quarter" idx="14"/>
          </p:nvPr>
        </p:nvSpPr>
        <p:spPr/>
        <p:txBody>
          <a:bodyPr/>
          <a:lstStyle/>
          <a:p>
            <a:fld id="{65BC6105-8ECF-422C-9438-6249158F5CCB}" type="slidenum">
              <a:rPr lang="en-CA" smtClean="0"/>
              <a:pPr/>
              <a:t>17</a:t>
            </a:fld>
            <a:endParaRPr lang="en-CA" dirty="0"/>
          </a:p>
        </p:txBody>
      </p:sp>
      <p:sp>
        <p:nvSpPr>
          <p:cNvPr id="11" name="Rectangle 10">
            <a:extLst>
              <a:ext uri="{FF2B5EF4-FFF2-40B4-BE49-F238E27FC236}">
                <a16:creationId xmlns:a16="http://schemas.microsoft.com/office/drawing/2014/main" id="{DC39B072-4CEA-489F-97C1-027591CCF1BB}"/>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83622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21534" y="155190"/>
            <a:ext cx="8229600" cy="696542"/>
          </a:xfrm>
        </p:spPr>
        <p:txBody>
          <a:bodyPr>
            <a:normAutofit lnSpcReduction="10000"/>
          </a:bodyPr>
          <a:lstStyle/>
          <a:p>
            <a:r>
              <a:rPr lang="en-CA" sz="4000" dirty="0"/>
              <a:t>The smart consumer</a:t>
            </a:r>
            <a:endParaRPr lang="en-CA" sz="4000" dirty="0">
              <a:latin typeface="Avenir Black" panose="02000503020000020003" pitchFamily="2" charset="0"/>
            </a:endParaRPr>
          </a:p>
        </p:txBody>
      </p:sp>
      <p:sp>
        <p:nvSpPr>
          <p:cNvPr id="5" name="Rectángulo 4">
            <a:extLst>
              <a:ext uri="{FF2B5EF4-FFF2-40B4-BE49-F238E27FC236}">
                <a16:creationId xmlns:a16="http://schemas.microsoft.com/office/drawing/2014/main" id="{02603F42-C060-4243-9205-D8AE6B811986}"/>
              </a:ext>
            </a:extLst>
          </p:cNvPr>
          <p:cNvSpPr/>
          <p:nvPr/>
        </p:nvSpPr>
        <p:spPr>
          <a:xfrm>
            <a:off x="457200" y="1030748"/>
            <a:ext cx="6109958"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Ways to save: Bank Fees</a:t>
            </a:r>
            <a:endParaRPr lang="es-MX" sz="3600" b="1" dirty="0">
              <a:solidFill>
                <a:srgbClr val="952D1A"/>
              </a:solidFill>
              <a:latin typeface="Avenir Heavy" panose="02000503020000020003" pitchFamily="2" charset="0"/>
            </a:endParaRPr>
          </a:p>
        </p:txBody>
      </p:sp>
      <p:sp>
        <p:nvSpPr>
          <p:cNvPr id="7" name="Rectángulo 6">
            <a:extLst>
              <a:ext uri="{FF2B5EF4-FFF2-40B4-BE49-F238E27FC236}">
                <a16:creationId xmlns:a16="http://schemas.microsoft.com/office/drawing/2014/main" id="{C652C512-2F98-BE46-A7FE-0CD68E7FDA6C}"/>
              </a:ext>
            </a:extLst>
          </p:cNvPr>
          <p:cNvSpPr/>
          <p:nvPr/>
        </p:nvSpPr>
        <p:spPr>
          <a:xfrm>
            <a:off x="1497521" y="1782147"/>
            <a:ext cx="2437928" cy="461665"/>
          </a:xfrm>
          <a:prstGeom prst="rect">
            <a:avLst/>
          </a:prstGeom>
        </p:spPr>
        <p:txBody>
          <a:bodyPr wrap="square">
            <a:spAutoFit/>
          </a:bodyPr>
          <a:lstStyle/>
          <a:p>
            <a:r>
              <a:rPr lang="en-CA" sz="2400" dirty="0">
                <a:solidFill>
                  <a:srgbClr val="5D7344"/>
                </a:solidFill>
                <a:latin typeface="Avenir Book" panose="02000503020000020003" pitchFamily="2" charset="0"/>
              </a:rPr>
              <a:t>Activity</a:t>
            </a:r>
            <a:endParaRPr lang="es-MX" sz="2400" dirty="0">
              <a:solidFill>
                <a:srgbClr val="5D7344"/>
              </a:solidFill>
              <a:latin typeface="Avenir Book" panose="02000503020000020003" pitchFamily="2" charset="0"/>
            </a:endParaRPr>
          </a:p>
        </p:txBody>
      </p:sp>
      <p:pic>
        <p:nvPicPr>
          <p:cNvPr id="12" name="Imagen 11">
            <a:extLst>
              <a:ext uri="{FF2B5EF4-FFF2-40B4-BE49-F238E27FC236}">
                <a16:creationId xmlns:a16="http://schemas.microsoft.com/office/drawing/2014/main" id="{B277FEF8-6509-FF4C-8C4C-106335E7EC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006" y="1754019"/>
            <a:ext cx="507278" cy="517920"/>
          </a:xfrm>
          <a:prstGeom prst="rect">
            <a:avLst/>
          </a:prstGeom>
        </p:spPr>
      </p:pic>
      <p:pic>
        <p:nvPicPr>
          <p:cNvPr id="15" name="Imagen 14">
            <a:extLst>
              <a:ext uri="{FF2B5EF4-FFF2-40B4-BE49-F238E27FC236}">
                <a16:creationId xmlns:a16="http://schemas.microsoft.com/office/drawing/2014/main" id="{72405566-85C3-8342-81F9-3B107BB1A15A}"/>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33374" r="38316"/>
          <a:stretch/>
        </p:blipFill>
        <p:spPr>
          <a:xfrm>
            <a:off x="6581615" y="0"/>
            <a:ext cx="2562385" cy="6021288"/>
          </a:xfrm>
          <a:prstGeom prst="rect">
            <a:avLst/>
          </a:prstGeom>
        </p:spPr>
      </p:pic>
      <p:sp>
        <p:nvSpPr>
          <p:cNvPr id="17" name="Rectángulo 16">
            <a:extLst>
              <a:ext uri="{FF2B5EF4-FFF2-40B4-BE49-F238E27FC236}">
                <a16:creationId xmlns:a16="http://schemas.microsoft.com/office/drawing/2014/main" id="{58485806-4676-B14F-9651-CB6968C1E7AA}"/>
              </a:ext>
            </a:extLst>
          </p:cNvPr>
          <p:cNvSpPr/>
          <p:nvPr/>
        </p:nvSpPr>
        <p:spPr>
          <a:xfrm>
            <a:off x="6596072" y="0"/>
            <a:ext cx="256238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Text Placeholder 7">
            <a:extLst>
              <a:ext uri="{FF2B5EF4-FFF2-40B4-BE49-F238E27FC236}">
                <a16:creationId xmlns:a16="http://schemas.microsoft.com/office/drawing/2014/main" id="{DBB6F0B9-F49F-694B-BA85-30AC40998275}"/>
              </a:ext>
            </a:extLst>
          </p:cNvPr>
          <p:cNvSpPr txBox="1">
            <a:spLocks/>
          </p:cNvSpPr>
          <p:nvPr/>
        </p:nvSpPr>
        <p:spPr>
          <a:xfrm>
            <a:off x="550252" y="2348880"/>
            <a:ext cx="5893956" cy="3310880"/>
          </a:xfrm>
          <a:prstGeom prst="rect">
            <a:avLst/>
          </a:prstGeom>
        </p:spPr>
        <p:txBody>
          <a:bodyPr vert="horz" lIns="91440" tIns="45720" rIns="91440" bIns="45720" rtlCol="0">
            <a:no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2000" dirty="0"/>
              <a:t>Things to Ask:</a:t>
            </a:r>
          </a:p>
          <a:p>
            <a:pPr marL="0" indent="0">
              <a:buNone/>
            </a:pPr>
            <a:endParaRPr lang="en-CA" sz="2000" dirty="0"/>
          </a:p>
          <a:p>
            <a:r>
              <a:rPr lang="en-CA" sz="2000" dirty="0"/>
              <a:t>What am I paying in monthly service charges?</a:t>
            </a:r>
          </a:p>
          <a:p>
            <a:r>
              <a:rPr lang="en-CA" sz="2000" dirty="0"/>
              <a:t>How much am I paying for ATM fees?</a:t>
            </a:r>
          </a:p>
          <a:p>
            <a:r>
              <a:rPr lang="en-CA" sz="2000" dirty="0"/>
              <a:t>Can I save by doing more banking online?</a:t>
            </a:r>
          </a:p>
          <a:p>
            <a:r>
              <a:rPr lang="en-CA" sz="2000" dirty="0"/>
              <a:t>Am I eligible for a low-fee deal if I am a student?</a:t>
            </a:r>
          </a:p>
          <a:p>
            <a:r>
              <a:rPr lang="en-CA" sz="2000" dirty="0"/>
              <a:t>Can I get a reduced fee if I keep a minimum balance?</a:t>
            </a:r>
          </a:p>
          <a:p>
            <a:r>
              <a:rPr lang="en-CA" sz="2000" dirty="0"/>
              <a:t>Can you suggest a better plan for me?</a:t>
            </a:r>
          </a:p>
        </p:txBody>
      </p:sp>
      <p:sp>
        <p:nvSpPr>
          <p:cNvPr id="2" name="Marcador de número de diapositiva 1">
            <a:extLst>
              <a:ext uri="{FF2B5EF4-FFF2-40B4-BE49-F238E27FC236}">
                <a16:creationId xmlns:a16="http://schemas.microsoft.com/office/drawing/2014/main" id="{3DF09DDD-32C6-204F-8632-5D78725BFC3A}"/>
              </a:ext>
            </a:extLst>
          </p:cNvPr>
          <p:cNvSpPr>
            <a:spLocks noGrp="1"/>
          </p:cNvSpPr>
          <p:nvPr>
            <p:ph type="sldNum" sz="quarter" idx="14"/>
          </p:nvPr>
        </p:nvSpPr>
        <p:spPr/>
        <p:txBody>
          <a:bodyPr/>
          <a:lstStyle/>
          <a:p>
            <a:fld id="{65BC6105-8ECF-422C-9438-6249158F5CCB}" type="slidenum">
              <a:rPr lang="en-CA" smtClean="0"/>
              <a:pPr/>
              <a:t>18</a:t>
            </a:fld>
            <a:endParaRPr lang="en-CA" dirty="0"/>
          </a:p>
        </p:txBody>
      </p:sp>
      <p:sp>
        <p:nvSpPr>
          <p:cNvPr id="11" name="Rectangle 10">
            <a:extLst>
              <a:ext uri="{FF2B5EF4-FFF2-40B4-BE49-F238E27FC236}">
                <a16:creationId xmlns:a16="http://schemas.microsoft.com/office/drawing/2014/main" id="{DC39B072-4CEA-489F-97C1-027591CCF1BB}"/>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50946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8C879E5C-B278-B649-99FC-61119CEA1515}"/>
              </a:ext>
            </a:extLst>
          </p:cNvPr>
          <p:cNvSpPr/>
          <p:nvPr/>
        </p:nvSpPr>
        <p:spPr>
          <a:xfrm>
            <a:off x="-15640" y="4641179"/>
            <a:ext cx="9159640" cy="923330"/>
          </a:xfrm>
          <a:prstGeom prst="rect">
            <a:avLst/>
          </a:prstGeom>
          <a:solidFill>
            <a:srgbClr val="5D734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ext Placeholder 2"/>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SMART CONSUMER</a:t>
            </a:r>
          </a:p>
        </p:txBody>
      </p:sp>
      <p:sp>
        <p:nvSpPr>
          <p:cNvPr id="6" name="Content Placeholder 5"/>
          <p:cNvSpPr>
            <a:spLocks noGrp="1"/>
          </p:cNvSpPr>
          <p:nvPr>
            <p:ph sz="quarter" idx="16"/>
          </p:nvPr>
        </p:nvSpPr>
        <p:spPr>
          <a:xfrm>
            <a:off x="1547664" y="2487233"/>
            <a:ext cx="7273201" cy="1661847"/>
          </a:xfrm>
        </p:spPr>
        <p:txBody>
          <a:bodyPr>
            <a:noAutofit/>
          </a:bodyPr>
          <a:lstStyle/>
          <a:p>
            <a:pPr eaLnBrk="0" hangingPunct="0">
              <a:lnSpc>
                <a:spcPct val="120000"/>
              </a:lnSpc>
              <a:defRPr/>
            </a:pPr>
            <a:r>
              <a:rPr lang="en-US" sz="2400" dirty="0">
                <a:ea typeface="ヒラギノ角ゴ Pro W3" pitchFamily="-123" charset="-128"/>
                <a:cs typeface="ヒラギノ角ゴ Pro W3" pitchFamily="-123" charset="-128"/>
              </a:rPr>
              <a:t>What is the difference between a want and a need?  </a:t>
            </a:r>
          </a:p>
          <a:p>
            <a:pPr eaLnBrk="0" hangingPunct="0">
              <a:lnSpc>
                <a:spcPct val="120000"/>
              </a:lnSpc>
              <a:defRPr/>
            </a:pPr>
            <a:endParaRPr lang="en-US" sz="2400" dirty="0">
              <a:ea typeface="ヒラギノ角ゴ Pro W3" pitchFamily="-123" charset="-128"/>
              <a:cs typeface="ヒラギノ角ゴ Pro W3" pitchFamily="-123" charset="-128"/>
            </a:endParaRPr>
          </a:p>
          <a:p>
            <a:pPr eaLnBrk="0" hangingPunct="0">
              <a:lnSpc>
                <a:spcPct val="120000"/>
              </a:lnSpc>
              <a:defRPr/>
            </a:pPr>
            <a:r>
              <a:rPr lang="en-US" sz="2400" dirty="0">
                <a:ea typeface="ヒラギノ角ゴ Pro W3" pitchFamily="-123" charset="-128"/>
                <a:cs typeface="ヒラギノ角ゴ Pro W3" pitchFamily="-123" charset="-128"/>
              </a:rPr>
              <a:t>What is impulse buying or spending? </a:t>
            </a:r>
          </a:p>
        </p:txBody>
      </p:sp>
      <p:sp>
        <p:nvSpPr>
          <p:cNvPr id="5" name="Rectángulo 4">
            <a:extLst>
              <a:ext uri="{FF2B5EF4-FFF2-40B4-BE49-F238E27FC236}">
                <a16:creationId xmlns:a16="http://schemas.microsoft.com/office/drawing/2014/main" id="{02603F42-C060-4243-9205-D8AE6B811986}"/>
              </a:ext>
            </a:extLst>
          </p:cNvPr>
          <p:cNvSpPr/>
          <p:nvPr/>
        </p:nvSpPr>
        <p:spPr>
          <a:xfrm>
            <a:off x="457200" y="1168824"/>
            <a:ext cx="1614668" cy="646331"/>
          </a:xfrm>
          <a:prstGeom prst="rect">
            <a:avLst/>
          </a:prstGeom>
        </p:spPr>
        <p:txBody>
          <a:bodyPr wrap="square" anchor="ctr">
            <a:spAutoFit/>
          </a:bodyPr>
          <a:lstStyle/>
          <a:p>
            <a:r>
              <a:rPr lang="en-CA" sz="3600" b="1" dirty="0">
                <a:solidFill>
                  <a:srgbClr val="952D1A"/>
                </a:solidFill>
                <a:latin typeface="Avenir Black" panose="02000503020000020003" pitchFamily="2" charset="0"/>
              </a:rPr>
              <a:t>Reduce</a:t>
            </a:r>
            <a:endParaRPr lang="es-MX" sz="3600" b="1" dirty="0">
              <a:solidFill>
                <a:srgbClr val="952D1A"/>
              </a:solidFill>
              <a:latin typeface="Avenir Black" panose="02000503020000020003" pitchFamily="2" charset="0"/>
            </a:endParaRPr>
          </a:p>
        </p:txBody>
      </p:sp>
      <p:sp>
        <p:nvSpPr>
          <p:cNvPr id="7" name="Rectángulo 6">
            <a:extLst>
              <a:ext uri="{FF2B5EF4-FFF2-40B4-BE49-F238E27FC236}">
                <a16:creationId xmlns:a16="http://schemas.microsoft.com/office/drawing/2014/main" id="{C652C512-2F98-BE46-A7FE-0CD68E7FDA6C}"/>
              </a:ext>
            </a:extLst>
          </p:cNvPr>
          <p:cNvSpPr/>
          <p:nvPr/>
        </p:nvSpPr>
        <p:spPr>
          <a:xfrm>
            <a:off x="2071868" y="1164054"/>
            <a:ext cx="3528392" cy="646331"/>
          </a:xfrm>
          <a:prstGeom prst="rect">
            <a:avLst/>
          </a:prstGeom>
        </p:spPr>
        <p:txBody>
          <a:bodyPr wrap="square">
            <a:spAutoFit/>
          </a:bodyPr>
          <a:lstStyle/>
          <a:p>
            <a:r>
              <a:rPr lang="en-CA" sz="3600" b="1" dirty="0">
                <a:solidFill>
                  <a:schemeClr val="tx2"/>
                </a:solidFill>
                <a:latin typeface="Avenir Heavy" panose="02000503020000020003" pitchFamily="2" charset="0"/>
              </a:rPr>
              <a:t>Impulse Buying</a:t>
            </a:r>
            <a:endParaRPr lang="es-MX" sz="3600" b="1" dirty="0">
              <a:solidFill>
                <a:schemeClr val="tx2"/>
              </a:solidFill>
              <a:latin typeface="Avenir Heavy" panose="02000503020000020003" pitchFamily="2" charset="0"/>
            </a:endParaRPr>
          </a:p>
        </p:txBody>
      </p:sp>
      <p:pic>
        <p:nvPicPr>
          <p:cNvPr id="4" name="Imagen 3">
            <a:extLst>
              <a:ext uri="{FF2B5EF4-FFF2-40B4-BE49-F238E27FC236}">
                <a16:creationId xmlns:a16="http://schemas.microsoft.com/office/drawing/2014/main" id="{D858524E-14F0-9E48-91CF-C137DE2249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2262120"/>
            <a:ext cx="908050" cy="927100"/>
          </a:xfrm>
          <a:prstGeom prst="rect">
            <a:avLst/>
          </a:prstGeom>
        </p:spPr>
      </p:pic>
      <p:pic>
        <p:nvPicPr>
          <p:cNvPr id="9" name="Imagen 8">
            <a:extLst>
              <a:ext uri="{FF2B5EF4-FFF2-40B4-BE49-F238E27FC236}">
                <a16:creationId xmlns:a16="http://schemas.microsoft.com/office/drawing/2014/main" id="{3600847D-1F32-0B43-8E96-B7946A3489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3281376"/>
            <a:ext cx="908050" cy="927100"/>
          </a:xfrm>
          <a:prstGeom prst="rect">
            <a:avLst/>
          </a:prstGeom>
        </p:spPr>
      </p:pic>
      <p:sp>
        <p:nvSpPr>
          <p:cNvPr id="10" name="CuadroTexto 9">
            <a:extLst>
              <a:ext uri="{FF2B5EF4-FFF2-40B4-BE49-F238E27FC236}">
                <a16:creationId xmlns:a16="http://schemas.microsoft.com/office/drawing/2014/main" id="{74FCBE89-EC28-104E-B094-C0AFD88E5A22}"/>
              </a:ext>
            </a:extLst>
          </p:cNvPr>
          <p:cNvSpPr txBox="1"/>
          <p:nvPr/>
        </p:nvSpPr>
        <p:spPr>
          <a:xfrm>
            <a:off x="2221396" y="4700575"/>
            <a:ext cx="5672538" cy="923330"/>
          </a:xfrm>
          <a:prstGeom prst="rect">
            <a:avLst/>
          </a:prstGeom>
          <a:noFill/>
        </p:spPr>
        <p:txBody>
          <a:bodyPr wrap="square" rtlCol="0">
            <a:spAutoFit/>
          </a:bodyPr>
          <a:lstStyle/>
          <a:p>
            <a:r>
              <a:rPr lang="en-US" b="1" dirty="0">
                <a:solidFill>
                  <a:schemeClr val="bg1"/>
                </a:solidFill>
                <a:latin typeface="Avenir Black" panose="02000503020000020003" pitchFamily="2" charset="0"/>
                <a:ea typeface="ヒラギノ角ゴ Pro W3" pitchFamily="-123" charset="-128"/>
                <a:cs typeface="ヒラギノ角ゴ Pro W3" pitchFamily="-123" charset="-128"/>
              </a:rPr>
              <a:t>ACTIVITY #3 Buyer Beware:   W</a:t>
            </a:r>
            <a:r>
              <a:rPr lang="en-CA" dirty="0">
                <a:solidFill>
                  <a:schemeClr val="bg1"/>
                </a:solidFill>
              </a:rPr>
              <a:t>rite down at least 3 things on how to reduce or avoid impulse buying</a:t>
            </a:r>
            <a:endParaRPr lang="en-CA" sz="1200" dirty="0">
              <a:solidFill>
                <a:schemeClr val="bg1"/>
              </a:solidFill>
            </a:endParaRPr>
          </a:p>
          <a:p>
            <a:endParaRPr lang="es-MX" dirty="0"/>
          </a:p>
        </p:txBody>
      </p:sp>
      <p:pic>
        <p:nvPicPr>
          <p:cNvPr id="12" name="Imagen 11">
            <a:extLst>
              <a:ext uri="{FF2B5EF4-FFF2-40B4-BE49-F238E27FC236}">
                <a16:creationId xmlns:a16="http://schemas.microsoft.com/office/drawing/2014/main" id="{B277FEF8-6509-FF4C-8C4C-106335E7EC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692" y="4581783"/>
            <a:ext cx="904358" cy="923331"/>
          </a:xfrm>
          <a:prstGeom prst="rect">
            <a:avLst/>
          </a:prstGeom>
        </p:spPr>
      </p:pic>
      <p:sp>
        <p:nvSpPr>
          <p:cNvPr id="2" name="Marcador de número de diapositiva 1">
            <a:extLst>
              <a:ext uri="{FF2B5EF4-FFF2-40B4-BE49-F238E27FC236}">
                <a16:creationId xmlns:a16="http://schemas.microsoft.com/office/drawing/2014/main" id="{3CC3AC04-38EF-6F40-AAD1-2DC510B8A4BD}"/>
              </a:ext>
            </a:extLst>
          </p:cNvPr>
          <p:cNvSpPr>
            <a:spLocks noGrp="1"/>
          </p:cNvSpPr>
          <p:nvPr>
            <p:ph type="sldNum" sz="quarter" idx="14"/>
          </p:nvPr>
        </p:nvSpPr>
        <p:spPr/>
        <p:txBody>
          <a:bodyPr/>
          <a:lstStyle/>
          <a:p>
            <a:fld id="{65BC6105-8ECF-422C-9438-6249158F5CCB}" type="slidenum">
              <a:rPr lang="en-CA" smtClean="0"/>
              <a:pPr/>
              <a:t>19</a:t>
            </a:fld>
            <a:endParaRPr lang="en-CA" dirty="0"/>
          </a:p>
        </p:txBody>
      </p:sp>
      <p:sp>
        <p:nvSpPr>
          <p:cNvPr id="13" name="Rectangle 12">
            <a:extLst>
              <a:ext uri="{FF2B5EF4-FFF2-40B4-BE49-F238E27FC236}">
                <a16:creationId xmlns:a16="http://schemas.microsoft.com/office/drawing/2014/main" id="{9CDC958E-655B-4AEF-88A4-27AEDC139C25}"/>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37708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descr="Imagen que contiene pared, interior, persona&#10;&#10;Descripción generada automáticamente">
            <a:extLst>
              <a:ext uri="{FF2B5EF4-FFF2-40B4-BE49-F238E27FC236}">
                <a16:creationId xmlns:a16="http://schemas.microsoft.com/office/drawing/2014/main" id="{FA025E81-C118-9341-BAEA-4E798012056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7580" r="41804"/>
          <a:stretch/>
        </p:blipFill>
        <p:spPr>
          <a:xfrm>
            <a:off x="0" y="0"/>
            <a:ext cx="4571607" cy="6021288"/>
          </a:xfrm>
          <a:prstGeom prst="rect">
            <a:avLst/>
          </a:prstGeom>
        </p:spPr>
      </p:pic>
      <p:sp>
        <p:nvSpPr>
          <p:cNvPr id="16" name="Rectángulo 15">
            <a:extLst>
              <a:ext uri="{FF2B5EF4-FFF2-40B4-BE49-F238E27FC236}">
                <a16:creationId xmlns:a16="http://schemas.microsoft.com/office/drawing/2014/main" id="{8C879E5C-B278-B649-99FC-61119CEA1515}"/>
              </a:ext>
            </a:extLst>
          </p:cNvPr>
          <p:cNvSpPr/>
          <p:nvPr/>
        </p:nvSpPr>
        <p:spPr>
          <a:xfrm>
            <a:off x="-15640" y="0"/>
            <a:ext cx="4571607" cy="6021288"/>
          </a:xfrm>
          <a:prstGeom prst="rect">
            <a:avLst/>
          </a:prstGeom>
          <a:solidFill>
            <a:srgbClr val="5D734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ext Placeholder 2"/>
          <p:cNvSpPr>
            <a:spLocks noGrp="1"/>
          </p:cNvSpPr>
          <p:nvPr>
            <p:ph type="body" sz="quarter" idx="11"/>
          </p:nvPr>
        </p:nvSpPr>
        <p:spPr>
          <a:xfrm>
            <a:off x="457200" y="188640"/>
            <a:ext cx="8229600" cy="696542"/>
          </a:xfrm>
        </p:spPr>
        <p:txBody>
          <a:bodyPr>
            <a:normAutofit lnSpcReduction="10000"/>
          </a:bodyPr>
          <a:lstStyle/>
          <a:p>
            <a:r>
              <a:rPr lang="en-CA" sz="4000" dirty="0">
                <a:solidFill>
                  <a:schemeClr val="bg1"/>
                </a:solidFill>
                <a:latin typeface="Avenir Black" panose="02000503020000020003" pitchFamily="2" charset="0"/>
              </a:rPr>
              <a:t>Making cents</a:t>
            </a:r>
          </a:p>
        </p:txBody>
      </p:sp>
      <p:sp>
        <p:nvSpPr>
          <p:cNvPr id="6" name="Content Placeholder 5"/>
          <p:cNvSpPr>
            <a:spLocks noGrp="1"/>
          </p:cNvSpPr>
          <p:nvPr>
            <p:ph sz="quarter" idx="16"/>
          </p:nvPr>
        </p:nvSpPr>
        <p:spPr>
          <a:xfrm>
            <a:off x="4571607" y="2487234"/>
            <a:ext cx="4392881" cy="3114913"/>
          </a:xfrm>
        </p:spPr>
        <p:txBody>
          <a:bodyPr>
            <a:noAutofit/>
          </a:bodyPr>
          <a:lstStyle/>
          <a:p>
            <a:pPr marL="342900" lvl="0" indent="-342900">
              <a:buFont typeface="Arial" panose="020B0604020202020204" pitchFamily="34" charset="0"/>
              <a:buChar char="•"/>
            </a:pPr>
            <a:r>
              <a:rPr lang="en-CA" sz="2200" dirty="0"/>
              <a:t>Budgeting Basics</a:t>
            </a:r>
          </a:p>
          <a:p>
            <a:pPr marL="342900" lvl="0" indent="-342900">
              <a:buFont typeface="Arial" panose="020B0604020202020204" pitchFamily="34" charset="0"/>
              <a:buChar char="•"/>
            </a:pPr>
            <a:r>
              <a:rPr lang="en-CA" sz="2200" dirty="0"/>
              <a:t>Gambling Literacy</a:t>
            </a:r>
          </a:p>
          <a:p>
            <a:pPr marL="342900" lvl="0" indent="-342900">
              <a:buFont typeface="Arial" panose="020B0604020202020204" pitchFamily="34" charset="0"/>
              <a:buChar char="•"/>
            </a:pPr>
            <a:r>
              <a:rPr lang="en-CA" sz="2200" dirty="0"/>
              <a:t>Debt Management</a:t>
            </a:r>
          </a:p>
          <a:p>
            <a:pPr marL="342900" indent="-342900">
              <a:buFont typeface="Arial" panose="020B0604020202020204" pitchFamily="34" charset="0"/>
              <a:buChar char="•"/>
            </a:pPr>
            <a:r>
              <a:rPr lang="en-CA" sz="2200" dirty="0"/>
              <a:t>Becoming a Froogle Shopper “Easy Ways to Save”</a:t>
            </a:r>
          </a:p>
          <a:p>
            <a:pPr marL="342900" indent="-342900">
              <a:buFont typeface="Arial" panose="020B0604020202020204" pitchFamily="34" charset="0"/>
              <a:buChar char="•"/>
            </a:pPr>
            <a:r>
              <a:rPr lang="en-CA" sz="2200" dirty="0"/>
              <a:t> Needs Vs Wants</a:t>
            </a:r>
          </a:p>
          <a:p>
            <a:pPr marL="342900" lvl="0" indent="-342900">
              <a:buFont typeface="Arial" panose="020B0604020202020204" pitchFamily="34" charset="0"/>
              <a:buChar char="•"/>
            </a:pPr>
            <a:r>
              <a:rPr lang="en-CA" sz="2200" dirty="0"/>
              <a:t>How to protect Yourself from Fraud</a:t>
            </a:r>
          </a:p>
        </p:txBody>
      </p:sp>
      <p:sp>
        <p:nvSpPr>
          <p:cNvPr id="7" name="Rectángulo 6">
            <a:extLst>
              <a:ext uri="{FF2B5EF4-FFF2-40B4-BE49-F238E27FC236}">
                <a16:creationId xmlns:a16="http://schemas.microsoft.com/office/drawing/2014/main" id="{C652C512-2F98-BE46-A7FE-0CD68E7FDA6C}"/>
              </a:ext>
            </a:extLst>
          </p:cNvPr>
          <p:cNvSpPr/>
          <p:nvPr/>
        </p:nvSpPr>
        <p:spPr>
          <a:xfrm>
            <a:off x="4784567" y="1479887"/>
            <a:ext cx="3528392" cy="646331"/>
          </a:xfrm>
          <a:prstGeom prst="rect">
            <a:avLst/>
          </a:prstGeom>
        </p:spPr>
        <p:txBody>
          <a:bodyPr wrap="square">
            <a:spAutoFit/>
          </a:bodyPr>
          <a:lstStyle/>
          <a:p>
            <a:r>
              <a:rPr lang="en-CA" sz="3600" b="1" dirty="0">
                <a:solidFill>
                  <a:schemeClr val="accent1">
                    <a:lumMod val="75000"/>
                    <a:lumOff val="25000"/>
                  </a:schemeClr>
                </a:solidFill>
                <a:latin typeface="Avenir Heavy" panose="02000503020000020003" pitchFamily="2" charset="0"/>
              </a:rPr>
              <a:t>Overview</a:t>
            </a:r>
            <a:endParaRPr lang="es-MX" sz="3600" b="1" dirty="0">
              <a:solidFill>
                <a:schemeClr val="accent1">
                  <a:lumMod val="75000"/>
                  <a:lumOff val="25000"/>
                </a:schemeClr>
              </a:solidFill>
              <a:latin typeface="Avenir Heavy" panose="02000503020000020003" pitchFamily="2" charset="0"/>
            </a:endParaRPr>
          </a:p>
        </p:txBody>
      </p:sp>
      <p:sp>
        <p:nvSpPr>
          <p:cNvPr id="8" name="Rectángulo 6">
            <a:extLst>
              <a:ext uri="{FF2B5EF4-FFF2-40B4-BE49-F238E27FC236}">
                <a16:creationId xmlns:a16="http://schemas.microsoft.com/office/drawing/2014/main" id="{EE026DDA-A68D-4A87-BF5C-679FEEA978F3}"/>
              </a:ext>
            </a:extLst>
          </p:cNvPr>
          <p:cNvSpPr/>
          <p:nvPr/>
        </p:nvSpPr>
        <p:spPr>
          <a:xfrm>
            <a:off x="4784567" y="198344"/>
            <a:ext cx="3528392" cy="646331"/>
          </a:xfrm>
          <a:prstGeom prst="rect">
            <a:avLst/>
          </a:prstGeom>
        </p:spPr>
        <p:txBody>
          <a:bodyPr wrap="square">
            <a:spAutoFit/>
          </a:bodyPr>
          <a:lstStyle/>
          <a:p>
            <a:r>
              <a:rPr lang="en-CA" sz="3600" b="1" dirty="0">
                <a:solidFill>
                  <a:schemeClr val="tx2"/>
                </a:solidFill>
                <a:latin typeface="Avenir Heavy" panose="02000503020000020003" pitchFamily="2" charset="0"/>
              </a:rPr>
              <a:t>Welcome</a:t>
            </a:r>
            <a:endParaRPr lang="es-MX" sz="3600" b="1" dirty="0">
              <a:solidFill>
                <a:schemeClr val="tx2"/>
              </a:solidFill>
              <a:latin typeface="Avenir Heavy" panose="02000503020000020003" pitchFamily="2" charset="0"/>
            </a:endParaRPr>
          </a:p>
        </p:txBody>
      </p:sp>
      <p:sp>
        <p:nvSpPr>
          <p:cNvPr id="2" name="Marcador de número de diapositiva 1">
            <a:extLst>
              <a:ext uri="{FF2B5EF4-FFF2-40B4-BE49-F238E27FC236}">
                <a16:creationId xmlns:a16="http://schemas.microsoft.com/office/drawing/2014/main" id="{6E43F376-0BF1-4C41-AC5B-46F061C9A0F6}"/>
              </a:ext>
            </a:extLst>
          </p:cNvPr>
          <p:cNvSpPr>
            <a:spLocks noGrp="1"/>
          </p:cNvSpPr>
          <p:nvPr>
            <p:ph type="sldNum" sz="quarter" idx="14"/>
          </p:nvPr>
        </p:nvSpPr>
        <p:spPr/>
        <p:txBody>
          <a:bodyPr/>
          <a:lstStyle/>
          <a:p>
            <a:fld id="{65BC6105-8ECF-422C-9438-6249158F5CCB}" type="slidenum">
              <a:rPr lang="en-CA" smtClean="0"/>
              <a:pPr/>
              <a:t>2</a:t>
            </a:fld>
            <a:endParaRPr lang="en-CA" dirty="0"/>
          </a:p>
        </p:txBody>
      </p:sp>
      <p:sp>
        <p:nvSpPr>
          <p:cNvPr id="5" name="Rectangle 4">
            <a:extLst>
              <a:ext uri="{FF2B5EF4-FFF2-40B4-BE49-F238E27FC236}">
                <a16:creationId xmlns:a16="http://schemas.microsoft.com/office/drawing/2014/main" id="{1C94C328-E9BF-4DAB-A715-8BD687CC3715}"/>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23074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72405566-85C3-8342-81F9-3B107BB1A15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3485" r="24069"/>
          <a:stretch/>
        </p:blipFill>
        <p:spPr>
          <a:xfrm>
            <a:off x="6588222" y="0"/>
            <a:ext cx="2555778" cy="6021288"/>
          </a:xfrm>
          <a:prstGeom prst="rect">
            <a:avLst/>
          </a:prstGeom>
        </p:spPr>
      </p:pic>
      <p:sp>
        <p:nvSpPr>
          <p:cNvPr id="17" name="Rectángulo 16">
            <a:extLst>
              <a:ext uri="{FF2B5EF4-FFF2-40B4-BE49-F238E27FC236}">
                <a16:creationId xmlns:a16="http://schemas.microsoft.com/office/drawing/2014/main" id="{58485806-4676-B14F-9651-CB6968C1E7AA}"/>
              </a:ext>
            </a:extLst>
          </p:cNvPr>
          <p:cNvSpPr/>
          <p:nvPr/>
        </p:nvSpPr>
        <p:spPr>
          <a:xfrm>
            <a:off x="6581615" y="0"/>
            <a:ext cx="256238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Text Placeholder 7">
            <a:extLst>
              <a:ext uri="{FF2B5EF4-FFF2-40B4-BE49-F238E27FC236}">
                <a16:creationId xmlns:a16="http://schemas.microsoft.com/office/drawing/2014/main" id="{4FE20580-45FE-D947-9C9B-0933D925D185}"/>
              </a:ext>
            </a:extLst>
          </p:cNvPr>
          <p:cNvSpPr txBox="1">
            <a:spLocks/>
          </p:cNvSpPr>
          <p:nvPr/>
        </p:nvSpPr>
        <p:spPr>
          <a:xfrm>
            <a:off x="527070" y="2083443"/>
            <a:ext cx="5917137" cy="4143737"/>
          </a:xfrm>
          <a:prstGeom prst="rect">
            <a:avLst/>
          </a:prstGeom>
        </p:spPr>
        <p:txBody>
          <a:bodyPr vert="horz" lIns="91440" tIns="45720" rIns="91440" bIns="45720" rtlCol="0">
            <a:no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lvl="0" indent="-171450"/>
            <a:r>
              <a:rPr lang="en-US" sz="2000" dirty="0">
                <a:solidFill>
                  <a:schemeClr val="accent1"/>
                </a:solidFill>
              </a:rPr>
              <a:t>Bring a shopping list and only buy what you need.</a:t>
            </a:r>
          </a:p>
          <a:p>
            <a:pPr marL="171450" lvl="0" indent="-171450"/>
            <a:r>
              <a:rPr lang="en-US" sz="2000" dirty="0">
                <a:solidFill>
                  <a:schemeClr val="accent1"/>
                </a:solidFill>
              </a:rPr>
              <a:t>Avoid unintended trips to the mall.</a:t>
            </a:r>
          </a:p>
          <a:p>
            <a:pPr marL="171450" lvl="0" indent="-171450"/>
            <a:r>
              <a:rPr lang="en-US" sz="2000" dirty="0">
                <a:solidFill>
                  <a:schemeClr val="accent1"/>
                </a:solidFill>
              </a:rPr>
              <a:t>Do not go to online buying or auction sites.</a:t>
            </a:r>
          </a:p>
          <a:p>
            <a:pPr marL="171450" lvl="0" indent="-171450"/>
            <a:r>
              <a:rPr lang="en-US" sz="2000" dirty="0">
                <a:solidFill>
                  <a:schemeClr val="accent1"/>
                </a:solidFill>
              </a:rPr>
              <a:t>Pay cash or cheque for purchases and only carry the</a:t>
            </a:r>
          </a:p>
          <a:p>
            <a:pPr marL="0" lvl="0" indent="0">
              <a:buNone/>
            </a:pPr>
            <a:r>
              <a:rPr lang="en-US" sz="2000" dirty="0">
                <a:solidFill>
                  <a:schemeClr val="accent1"/>
                </a:solidFill>
              </a:rPr>
              <a:t>   cash you are willing to spend.</a:t>
            </a:r>
          </a:p>
          <a:p>
            <a:r>
              <a:rPr lang="en-US" sz="2000" dirty="0">
                <a:solidFill>
                  <a:schemeClr val="accent1"/>
                </a:solidFill>
              </a:rPr>
              <a:t>Reduce available credit on credit card and line of credit.</a:t>
            </a:r>
            <a:endParaRPr lang="en-CA" sz="2000" dirty="0">
              <a:solidFill>
                <a:schemeClr val="accent1"/>
              </a:solidFill>
            </a:endParaRPr>
          </a:p>
          <a:p>
            <a:pPr marL="171450" lvl="0" indent="-171450"/>
            <a:r>
              <a:rPr lang="en-US" sz="2000" dirty="0">
                <a:solidFill>
                  <a:schemeClr val="accent1"/>
                </a:solidFill>
              </a:rPr>
              <a:t>Leave credit cards at home.</a:t>
            </a:r>
          </a:p>
          <a:p>
            <a:pPr marL="171450" lvl="0" indent="-171450"/>
            <a:r>
              <a:rPr lang="en-US" sz="2000" dirty="0">
                <a:solidFill>
                  <a:schemeClr val="accent1"/>
                </a:solidFill>
              </a:rPr>
              <a:t>Sleep on it before making an impulse purchase.</a:t>
            </a:r>
          </a:p>
          <a:p>
            <a:pPr marL="171450" lvl="0" indent="-171450"/>
            <a:r>
              <a:rPr lang="en-US" sz="2000" dirty="0">
                <a:solidFill>
                  <a:schemeClr val="accent1"/>
                </a:solidFill>
              </a:rPr>
              <a:t>Take baby steps and cut costs gradually.</a:t>
            </a:r>
            <a:endParaRPr lang="en-CA" sz="2000" dirty="0">
              <a:solidFill>
                <a:schemeClr val="accent1"/>
              </a:solidFill>
            </a:endParaRPr>
          </a:p>
        </p:txBody>
      </p:sp>
      <p:sp>
        <p:nvSpPr>
          <p:cNvPr id="16" name="Text Placeholder 2">
            <a:extLst>
              <a:ext uri="{FF2B5EF4-FFF2-40B4-BE49-F238E27FC236}">
                <a16:creationId xmlns:a16="http://schemas.microsoft.com/office/drawing/2014/main" id="{8162CB23-4701-3144-804A-EDAB9513777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smart consumer</a:t>
            </a:r>
            <a:endParaRPr lang="en-CA" sz="3500" dirty="0">
              <a:latin typeface="Avenir Black" panose="02000503020000020003" pitchFamily="2" charset="0"/>
            </a:endParaRPr>
          </a:p>
        </p:txBody>
      </p:sp>
      <p:sp>
        <p:nvSpPr>
          <p:cNvPr id="20" name="Rectángulo 19">
            <a:extLst>
              <a:ext uri="{FF2B5EF4-FFF2-40B4-BE49-F238E27FC236}">
                <a16:creationId xmlns:a16="http://schemas.microsoft.com/office/drawing/2014/main" id="{8C88D8D9-B707-FA42-898D-3DC1626D082D}"/>
              </a:ext>
            </a:extLst>
          </p:cNvPr>
          <p:cNvSpPr/>
          <p:nvPr/>
        </p:nvSpPr>
        <p:spPr>
          <a:xfrm>
            <a:off x="457200" y="1349014"/>
            <a:ext cx="6131022" cy="461665"/>
          </a:xfrm>
          <a:prstGeom prst="rect">
            <a:avLst/>
          </a:prstGeom>
        </p:spPr>
        <p:txBody>
          <a:bodyPr wrap="square">
            <a:spAutoFit/>
          </a:bodyPr>
          <a:lstStyle/>
          <a:p>
            <a:r>
              <a:rPr lang="en-CA" sz="2400" dirty="0">
                <a:solidFill>
                  <a:srgbClr val="952D1A"/>
                </a:solidFill>
                <a:latin typeface="Avenir Book" panose="02000503020000020003" pitchFamily="2" charset="0"/>
              </a:rPr>
              <a:t>Reduce Impulse Buying</a:t>
            </a:r>
          </a:p>
        </p:txBody>
      </p:sp>
      <p:sp>
        <p:nvSpPr>
          <p:cNvPr id="2" name="Marcador de número de diapositiva 1">
            <a:extLst>
              <a:ext uri="{FF2B5EF4-FFF2-40B4-BE49-F238E27FC236}">
                <a16:creationId xmlns:a16="http://schemas.microsoft.com/office/drawing/2014/main" id="{5FA99526-AA7E-0346-B58E-78180FA1022C}"/>
              </a:ext>
            </a:extLst>
          </p:cNvPr>
          <p:cNvSpPr>
            <a:spLocks noGrp="1"/>
          </p:cNvSpPr>
          <p:nvPr>
            <p:ph type="sldNum" sz="quarter" idx="14"/>
          </p:nvPr>
        </p:nvSpPr>
        <p:spPr/>
        <p:txBody>
          <a:bodyPr/>
          <a:lstStyle/>
          <a:p>
            <a:fld id="{65BC6105-8ECF-422C-9438-6249158F5CCB}" type="slidenum">
              <a:rPr lang="en-CA" smtClean="0"/>
              <a:pPr/>
              <a:t>20</a:t>
            </a:fld>
            <a:endParaRPr lang="en-CA" dirty="0"/>
          </a:p>
        </p:txBody>
      </p:sp>
      <p:sp>
        <p:nvSpPr>
          <p:cNvPr id="8" name="Rectangle 7">
            <a:extLst>
              <a:ext uri="{FF2B5EF4-FFF2-40B4-BE49-F238E27FC236}">
                <a16:creationId xmlns:a16="http://schemas.microsoft.com/office/drawing/2014/main" id="{BC57E8A8-C39E-4468-8375-8081E246115C}"/>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96411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smart consumer</a:t>
            </a:r>
          </a:p>
        </p:txBody>
      </p:sp>
      <p:sp>
        <p:nvSpPr>
          <p:cNvPr id="7" name="Rectángulo 6">
            <a:extLst>
              <a:ext uri="{FF2B5EF4-FFF2-40B4-BE49-F238E27FC236}">
                <a16:creationId xmlns:a16="http://schemas.microsoft.com/office/drawing/2014/main" id="{C652C512-2F98-BE46-A7FE-0CD68E7FDA6C}"/>
              </a:ext>
            </a:extLst>
          </p:cNvPr>
          <p:cNvSpPr/>
          <p:nvPr/>
        </p:nvSpPr>
        <p:spPr>
          <a:xfrm>
            <a:off x="1200001" y="1741338"/>
            <a:ext cx="2437928" cy="461665"/>
          </a:xfrm>
          <a:prstGeom prst="rect">
            <a:avLst/>
          </a:prstGeom>
        </p:spPr>
        <p:txBody>
          <a:bodyPr wrap="square">
            <a:spAutoFit/>
          </a:bodyPr>
          <a:lstStyle/>
          <a:p>
            <a:r>
              <a:rPr lang="en-CA" sz="2400" dirty="0">
                <a:solidFill>
                  <a:srgbClr val="5D7344"/>
                </a:solidFill>
                <a:latin typeface="Avenir Book" panose="02000503020000020003" pitchFamily="2" charset="0"/>
              </a:rPr>
              <a:t>Activity</a:t>
            </a:r>
            <a:endParaRPr lang="es-MX" sz="2400" dirty="0">
              <a:solidFill>
                <a:srgbClr val="5D7344"/>
              </a:solidFill>
              <a:latin typeface="Avenir Book" panose="02000503020000020003" pitchFamily="2" charset="0"/>
            </a:endParaRPr>
          </a:p>
        </p:txBody>
      </p:sp>
      <p:pic>
        <p:nvPicPr>
          <p:cNvPr id="12" name="Imagen 11">
            <a:extLst>
              <a:ext uri="{FF2B5EF4-FFF2-40B4-BE49-F238E27FC236}">
                <a16:creationId xmlns:a16="http://schemas.microsoft.com/office/drawing/2014/main" id="{B277FEF8-6509-FF4C-8C4C-106335E7EC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276" y="1628001"/>
            <a:ext cx="507278" cy="517920"/>
          </a:xfrm>
          <a:prstGeom prst="rect">
            <a:avLst/>
          </a:prstGeom>
        </p:spPr>
      </p:pic>
      <p:pic>
        <p:nvPicPr>
          <p:cNvPr id="15" name="Imagen 14">
            <a:extLst>
              <a:ext uri="{FF2B5EF4-FFF2-40B4-BE49-F238E27FC236}">
                <a16:creationId xmlns:a16="http://schemas.microsoft.com/office/drawing/2014/main" id="{72405566-85C3-8342-81F9-3B107BB1A15A}"/>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36249" r="35652" b="644"/>
          <a:stretch/>
        </p:blipFill>
        <p:spPr>
          <a:xfrm>
            <a:off x="6581615" y="0"/>
            <a:ext cx="2562385" cy="6021288"/>
          </a:xfrm>
          <a:prstGeom prst="rect">
            <a:avLst/>
          </a:prstGeom>
        </p:spPr>
      </p:pic>
      <p:sp>
        <p:nvSpPr>
          <p:cNvPr id="17" name="Rectángulo 16">
            <a:extLst>
              <a:ext uri="{FF2B5EF4-FFF2-40B4-BE49-F238E27FC236}">
                <a16:creationId xmlns:a16="http://schemas.microsoft.com/office/drawing/2014/main" id="{58485806-4676-B14F-9651-CB6968C1E7AA}"/>
              </a:ext>
            </a:extLst>
          </p:cNvPr>
          <p:cNvSpPr/>
          <p:nvPr/>
        </p:nvSpPr>
        <p:spPr>
          <a:xfrm>
            <a:off x="6581615" y="0"/>
            <a:ext cx="256238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Text Placeholder 7">
            <a:extLst>
              <a:ext uri="{FF2B5EF4-FFF2-40B4-BE49-F238E27FC236}">
                <a16:creationId xmlns:a16="http://schemas.microsoft.com/office/drawing/2014/main" id="{35869123-C574-D849-957D-002712F81662}"/>
              </a:ext>
            </a:extLst>
          </p:cNvPr>
          <p:cNvSpPr txBox="1">
            <a:spLocks/>
          </p:cNvSpPr>
          <p:nvPr/>
        </p:nvSpPr>
        <p:spPr>
          <a:xfrm>
            <a:off x="457200" y="2420887"/>
            <a:ext cx="6275040" cy="2807515"/>
          </a:xfrm>
          <a:prstGeom prst="rect">
            <a:avLst/>
          </a:prstGeom>
        </p:spPr>
        <p:txBody>
          <a:bodyPr vert="horz" lIns="91440" tIns="45720" rIns="91440" bIns="45720" rtlCol="0">
            <a:no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CA" sz="2000" dirty="0"/>
              <a:t>What am I paying for land line and cell phone?</a:t>
            </a:r>
          </a:p>
          <a:p>
            <a:pPr lvl="0"/>
            <a:r>
              <a:rPr lang="en-CA" sz="2000" dirty="0"/>
              <a:t>How much do my long-distance calls cost?</a:t>
            </a:r>
          </a:p>
          <a:p>
            <a:pPr lvl="0"/>
            <a:r>
              <a:rPr lang="en-CA" sz="2000" dirty="0"/>
              <a:t>Can I bundle services together to save?</a:t>
            </a:r>
          </a:p>
          <a:p>
            <a:pPr lvl="0"/>
            <a:r>
              <a:rPr lang="en-CA" sz="2000" dirty="0"/>
              <a:t>Can I switch suppliers to save money?</a:t>
            </a:r>
          </a:p>
          <a:p>
            <a:pPr lvl="0"/>
            <a:r>
              <a:rPr lang="en-CA" sz="2000" dirty="0"/>
              <a:t>Do I have a contract?  When does it expire?</a:t>
            </a:r>
          </a:p>
          <a:p>
            <a:pPr lvl="0"/>
            <a:r>
              <a:rPr lang="en-CA" sz="2000" dirty="0"/>
              <a:t>Have I called my suppliers to ask how to cut costs?</a:t>
            </a:r>
          </a:p>
        </p:txBody>
      </p:sp>
      <p:sp>
        <p:nvSpPr>
          <p:cNvPr id="10" name="Rectángulo 9">
            <a:extLst>
              <a:ext uri="{FF2B5EF4-FFF2-40B4-BE49-F238E27FC236}">
                <a16:creationId xmlns:a16="http://schemas.microsoft.com/office/drawing/2014/main" id="{EDCC0B12-E2EF-5C46-ADC5-838A7183623D}"/>
              </a:ext>
            </a:extLst>
          </p:cNvPr>
          <p:cNvSpPr/>
          <p:nvPr/>
        </p:nvSpPr>
        <p:spPr>
          <a:xfrm>
            <a:off x="457199" y="885182"/>
            <a:ext cx="5897302"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Ways to save: Phone Costs</a:t>
            </a:r>
            <a:endParaRPr lang="es-MX" sz="3600" b="1" dirty="0">
              <a:solidFill>
                <a:srgbClr val="952D1A"/>
              </a:solidFill>
              <a:latin typeface="Avenir Heavy" panose="02000503020000020003" pitchFamily="2" charset="0"/>
            </a:endParaRPr>
          </a:p>
        </p:txBody>
      </p:sp>
      <p:sp>
        <p:nvSpPr>
          <p:cNvPr id="2" name="Marcador de número de diapositiva 1">
            <a:extLst>
              <a:ext uri="{FF2B5EF4-FFF2-40B4-BE49-F238E27FC236}">
                <a16:creationId xmlns:a16="http://schemas.microsoft.com/office/drawing/2014/main" id="{28EBFCF7-CF22-AA48-9757-A56C81707BAF}"/>
              </a:ext>
            </a:extLst>
          </p:cNvPr>
          <p:cNvSpPr>
            <a:spLocks noGrp="1"/>
          </p:cNvSpPr>
          <p:nvPr>
            <p:ph type="sldNum" sz="quarter" idx="14"/>
          </p:nvPr>
        </p:nvSpPr>
        <p:spPr/>
        <p:txBody>
          <a:bodyPr/>
          <a:lstStyle/>
          <a:p>
            <a:fld id="{65BC6105-8ECF-422C-9438-6249158F5CCB}" type="slidenum">
              <a:rPr lang="en-CA" smtClean="0"/>
              <a:pPr/>
              <a:t>21</a:t>
            </a:fld>
            <a:endParaRPr lang="en-CA" dirty="0"/>
          </a:p>
        </p:txBody>
      </p:sp>
      <p:sp>
        <p:nvSpPr>
          <p:cNvPr id="11" name="Rectangle 10">
            <a:extLst>
              <a:ext uri="{FF2B5EF4-FFF2-40B4-BE49-F238E27FC236}">
                <a16:creationId xmlns:a16="http://schemas.microsoft.com/office/drawing/2014/main" id="{11AE6031-4965-4272-AFDC-456CB60610CC}"/>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65255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smart consumer</a:t>
            </a:r>
          </a:p>
        </p:txBody>
      </p:sp>
      <p:sp>
        <p:nvSpPr>
          <p:cNvPr id="7" name="Rectángulo 6">
            <a:extLst>
              <a:ext uri="{FF2B5EF4-FFF2-40B4-BE49-F238E27FC236}">
                <a16:creationId xmlns:a16="http://schemas.microsoft.com/office/drawing/2014/main" id="{C652C512-2F98-BE46-A7FE-0CD68E7FDA6C}"/>
              </a:ext>
            </a:extLst>
          </p:cNvPr>
          <p:cNvSpPr/>
          <p:nvPr/>
        </p:nvSpPr>
        <p:spPr>
          <a:xfrm>
            <a:off x="1215626" y="1877227"/>
            <a:ext cx="2437928" cy="461665"/>
          </a:xfrm>
          <a:prstGeom prst="rect">
            <a:avLst/>
          </a:prstGeom>
        </p:spPr>
        <p:txBody>
          <a:bodyPr wrap="square">
            <a:spAutoFit/>
          </a:bodyPr>
          <a:lstStyle/>
          <a:p>
            <a:r>
              <a:rPr lang="en-CA" sz="2400" dirty="0">
                <a:solidFill>
                  <a:srgbClr val="5D7344"/>
                </a:solidFill>
                <a:latin typeface="Avenir Book" panose="02000503020000020003" pitchFamily="2" charset="0"/>
              </a:rPr>
              <a:t>Activity</a:t>
            </a:r>
            <a:endParaRPr lang="es-MX" sz="2400" dirty="0">
              <a:solidFill>
                <a:srgbClr val="5D7344"/>
              </a:solidFill>
              <a:latin typeface="Avenir Book" panose="02000503020000020003" pitchFamily="2" charset="0"/>
            </a:endParaRPr>
          </a:p>
        </p:txBody>
      </p:sp>
      <p:pic>
        <p:nvPicPr>
          <p:cNvPr id="12" name="Imagen 11">
            <a:extLst>
              <a:ext uri="{FF2B5EF4-FFF2-40B4-BE49-F238E27FC236}">
                <a16:creationId xmlns:a16="http://schemas.microsoft.com/office/drawing/2014/main" id="{B277FEF8-6509-FF4C-8C4C-106335E7EC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637" y="1774557"/>
            <a:ext cx="507278" cy="517920"/>
          </a:xfrm>
          <a:prstGeom prst="rect">
            <a:avLst/>
          </a:prstGeom>
        </p:spPr>
      </p:pic>
      <p:pic>
        <p:nvPicPr>
          <p:cNvPr id="15" name="Imagen 14">
            <a:extLst>
              <a:ext uri="{FF2B5EF4-FFF2-40B4-BE49-F238E27FC236}">
                <a16:creationId xmlns:a16="http://schemas.microsoft.com/office/drawing/2014/main" id="{72405566-85C3-8342-81F9-3B107BB1A15A}"/>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33374" r="38316"/>
          <a:stretch/>
        </p:blipFill>
        <p:spPr>
          <a:xfrm>
            <a:off x="6581615" y="0"/>
            <a:ext cx="2562385" cy="6021288"/>
          </a:xfrm>
          <a:prstGeom prst="rect">
            <a:avLst/>
          </a:prstGeom>
        </p:spPr>
      </p:pic>
      <p:sp>
        <p:nvSpPr>
          <p:cNvPr id="17" name="Rectángulo 16">
            <a:extLst>
              <a:ext uri="{FF2B5EF4-FFF2-40B4-BE49-F238E27FC236}">
                <a16:creationId xmlns:a16="http://schemas.microsoft.com/office/drawing/2014/main" id="{58485806-4676-B14F-9651-CB6968C1E7AA}"/>
              </a:ext>
            </a:extLst>
          </p:cNvPr>
          <p:cNvSpPr/>
          <p:nvPr/>
        </p:nvSpPr>
        <p:spPr>
          <a:xfrm>
            <a:off x="6596072" y="0"/>
            <a:ext cx="256238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Text Placeholder 7">
            <a:extLst>
              <a:ext uri="{FF2B5EF4-FFF2-40B4-BE49-F238E27FC236}">
                <a16:creationId xmlns:a16="http://schemas.microsoft.com/office/drawing/2014/main" id="{35869123-C574-D849-957D-002712F81662}"/>
              </a:ext>
            </a:extLst>
          </p:cNvPr>
          <p:cNvSpPr txBox="1">
            <a:spLocks/>
          </p:cNvSpPr>
          <p:nvPr/>
        </p:nvSpPr>
        <p:spPr>
          <a:xfrm>
            <a:off x="457200" y="2420888"/>
            <a:ext cx="5842992" cy="3168352"/>
          </a:xfrm>
          <a:prstGeom prst="rect">
            <a:avLst/>
          </a:prstGeom>
        </p:spPr>
        <p:txBody>
          <a:bodyPr vert="horz" lIns="91440" tIns="45720" rIns="91440" bIns="45720" rtlCol="0">
            <a:no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CA" sz="1800" dirty="0"/>
              <a:t>Keep an eye on your existing plans and be sure you get the best deals out there as they are offered.</a:t>
            </a:r>
          </a:p>
          <a:p>
            <a:pPr lvl="0"/>
            <a:r>
              <a:rPr lang="en-CA" sz="1800" dirty="0"/>
              <a:t>Every 4 months, be sure to check your service providers to see if they have a new customer or existing customer promotion or discount.  </a:t>
            </a:r>
          </a:p>
          <a:p>
            <a:pPr lvl="0"/>
            <a:r>
              <a:rPr lang="en-CA" sz="1800" dirty="0"/>
              <a:t>If they do, and it is not in your existing plan, contact them and request the savings be applied to your account.  </a:t>
            </a:r>
          </a:p>
          <a:p>
            <a:pPr lvl="0"/>
            <a:r>
              <a:rPr lang="en-CA" sz="1800" dirty="0"/>
              <a:t>Speak to a CUSTOMER RETENTION supervisor or manager if you need to and negotiate a better d</a:t>
            </a:r>
            <a:r>
              <a:rPr lang="en-CA" sz="1600" dirty="0"/>
              <a:t>eal. </a:t>
            </a:r>
          </a:p>
        </p:txBody>
      </p:sp>
      <p:sp>
        <p:nvSpPr>
          <p:cNvPr id="10" name="Rectángulo 9">
            <a:extLst>
              <a:ext uri="{FF2B5EF4-FFF2-40B4-BE49-F238E27FC236}">
                <a16:creationId xmlns:a16="http://schemas.microsoft.com/office/drawing/2014/main" id="{2F9F66F4-E309-3D4E-AA4A-478CD0776AEC}"/>
              </a:ext>
            </a:extLst>
          </p:cNvPr>
          <p:cNvSpPr/>
          <p:nvPr/>
        </p:nvSpPr>
        <p:spPr>
          <a:xfrm>
            <a:off x="457200" y="885182"/>
            <a:ext cx="4624086"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Ways to save: Bundling</a:t>
            </a:r>
            <a:endParaRPr lang="es-MX" sz="3600" b="1" dirty="0">
              <a:solidFill>
                <a:srgbClr val="952D1A"/>
              </a:solidFill>
              <a:latin typeface="Avenir Heavy" panose="02000503020000020003" pitchFamily="2" charset="0"/>
            </a:endParaRPr>
          </a:p>
        </p:txBody>
      </p:sp>
      <p:sp>
        <p:nvSpPr>
          <p:cNvPr id="2" name="Marcador de número de diapositiva 1">
            <a:extLst>
              <a:ext uri="{FF2B5EF4-FFF2-40B4-BE49-F238E27FC236}">
                <a16:creationId xmlns:a16="http://schemas.microsoft.com/office/drawing/2014/main" id="{45C18AD3-F73D-E446-B3AB-CB333CA3AE16}"/>
              </a:ext>
            </a:extLst>
          </p:cNvPr>
          <p:cNvSpPr>
            <a:spLocks noGrp="1"/>
          </p:cNvSpPr>
          <p:nvPr>
            <p:ph type="sldNum" sz="quarter" idx="14"/>
          </p:nvPr>
        </p:nvSpPr>
        <p:spPr/>
        <p:txBody>
          <a:bodyPr/>
          <a:lstStyle/>
          <a:p>
            <a:fld id="{65BC6105-8ECF-422C-9438-6249158F5CCB}" type="slidenum">
              <a:rPr lang="en-CA" smtClean="0"/>
              <a:pPr/>
              <a:t>22</a:t>
            </a:fld>
            <a:endParaRPr lang="en-CA" dirty="0"/>
          </a:p>
        </p:txBody>
      </p:sp>
      <p:sp>
        <p:nvSpPr>
          <p:cNvPr id="11" name="Rectangle 10">
            <a:extLst>
              <a:ext uri="{FF2B5EF4-FFF2-40B4-BE49-F238E27FC236}">
                <a16:creationId xmlns:a16="http://schemas.microsoft.com/office/drawing/2014/main" id="{7369C5A9-D988-471B-9C7C-1ABCA1CA1418}"/>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78143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72405566-85C3-8342-81F9-3B107BB1A15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3144" r="32833"/>
          <a:stretch/>
        </p:blipFill>
        <p:spPr>
          <a:xfrm>
            <a:off x="6581614" y="0"/>
            <a:ext cx="2562386" cy="6021287"/>
          </a:xfrm>
          <a:prstGeom prst="rect">
            <a:avLst/>
          </a:prstGeom>
        </p:spPr>
      </p:pic>
      <p:sp>
        <p:nvSpPr>
          <p:cNvPr id="17" name="Rectángulo 16">
            <a:extLst>
              <a:ext uri="{FF2B5EF4-FFF2-40B4-BE49-F238E27FC236}">
                <a16:creationId xmlns:a16="http://schemas.microsoft.com/office/drawing/2014/main" id="{58485806-4676-B14F-9651-CB6968C1E7AA}"/>
              </a:ext>
            </a:extLst>
          </p:cNvPr>
          <p:cNvSpPr/>
          <p:nvPr/>
        </p:nvSpPr>
        <p:spPr>
          <a:xfrm>
            <a:off x="6584919" y="0"/>
            <a:ext cx="256238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Text Placeholder 7">
            <a:extLst>
              <a:ext uri="{FF2B5EF4-FFF2-40B4-BE49-F238E27FC236}">
                <a16:creationId xmlns:a16="http://schemas.microsoft.com/office/drawing/2014/main" id="{4FE20580-45FE-D947-9C9B-0933D925D185}"/>
              </a:ext>
            </a:extLst>
          </p:cNvPr>
          <p:cNvSpPr txBox="1">
            <a:spLocks/>
          </p:cNvSpPr>
          <p:nvPr/>
        </p:nvSpPr>
        <p:spPr>
          <a:xfrm>
            <a:off x="527070" y="2274512"/>
            <a:ext cx="6131022" cy="3314728"/>
          </a:xfrm>
          <a:prstGeom prst="rect">
            <a:avLst/>
          </a:prstGeom>
        </p:spPr>
        <p:txBody>
          <a:bodyPr vert="horz" lIns="91440" tIns="45720" rIns="91440" bIns="45720" rtlCol="0">
            <a:no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lvl="0" indent="-171450"/>
            <a:r>
              <a:rPr lang="en-CA" sz="2000" dirty="0">
                <a:solidFill>
                  <a:schemeClr val="accent1"/>
                </a:solidFill>
              </a:rPr>
              <a:t>Look at printed flyers or flyer apps for your phone, highlight the items on sale that you need for the week.</a:t>
            </a:r>
          </a:p>
          <a:p>
            <a:pPr marL="171450" lvl="0" indent="-171450"/>
            <a:r>
              <a:rPr lang="en-CA" sz="2000" dirty="0">
                <a:solidFill>
                  <a:schemeClr val="accent1"/>
                </a:solidFill>
              </a:rPr>
              <a:t>Look for and use coupons.</a:t>
            </a:r>
          </a:p>
          <a:p>
            <a:pPr marL="171450" lvl="0" indent="-171450"/>
            <a:r>
              <a:rPr lang="en-CA" sz="2000" dirty="0">
                <a:solidFill>
                  <a:schemeClr val="accent1"/>
                </a:solidFill>
              </a:rPr>
              <a:t>Do price matching (more on this in the Froogle Shopper section).</a:t>
            </a:r>
          </a:p>
          <a:p>
            <a:pPr marL="171450" lvl="0" indent="-171450"/>
            <a:r>
              <a:rPr lang="en-CA" sz="2000" dirty="0">
                <a:solidFill>
                  <a:schemeClr val="accent1"/>
                </a:solidFill>
              </a:rPr>
              <a:t>Plan meals around weekly sale items at the grocery store.  i.e.  You were thinking of having broccoli but it is full price but carrots are on sale.  Broccoli is going to be on sale next week.  Get the carrots this week and the broccoli next week instead.</a:t>
            </a:r>
          </a:p>
        </p:txBody>
      </p:sp>
      <p:sp>
        <p:nvSpPr>
          <p:cNvPr id="16" name="Text Placeholder 2">
            <a:extLst>
              <a:ext uri="{FF2B5EF4-FFF2-40B4-BE49-F238E27FC236}">
                <a16:creationId xmlns:a16="http://schemas.microsoft.com/office/drawing/2014/main" id="{8162CB23-4701-3144-804A-EDAB9513777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smart consumer</a:t>
            </a:r>
            <a:endParaRPr lang="en-CA" sz="3500" dirty="0">
              <a:latin typeface="Avenir Black" panose="02000503020000020003" pitchFamily="2" charset="0"/>
            </a:endParaRPr>
          </a:p>
        </p:txBody>
      </p:sp>
      <p:sp>
        <p:nvSpPr>
          <p:cNvPr id="20" name="Rectángulo 19">
            <a:extLst>
              <a:ext uri="{FF2B5EF4-FFF2-40B4-BE49-F238E27FC236}">
                <a16:creationId xmlns:a16="http://schemas.microsoft.com/office/drawing/2014/main" id="{8C88D8D9-B707-FA42-898D-3DC1626D082D}"/>
              </a:ext>
            </a:extLst>
          </p:cNvPr>
          <p:cNvSpPr/>
          <p:nvPr/>
        </p:nvSpPr>
        <p:spPr>
          <a:xfrm>
            <a:off x="447288" y="1349014"/>
            <a:ext cx="6131022" cy="461665"/>
          </a:xfrm>
          <a:prstGeom prst="rect">
            <a:avLst/>
          </a:prstGeom>
        </p:spPr>
        <p:txBody>
          <a:bodyPr wrap="square">
            <a:spAutoFit/>
          </a:bodyPr>
          <a:lstStyle/>
          <a:p>
            <a:r>
              <a:rPr lang="en-CA" sz="2400" dirty="0">
                <a:solidFill>
                  <a:srgbClr val="952D1A"/>
                </a:solidFill>
                <a:latin typeface="Avenir Book" panose="02000503020000020003" pitchFamily="2" charset="0"/>
              </a:rPr>
              <a:t>MORE WAYS TO SAVE</a:t>
            </a:r>
          </a:p>
        </p:txBody>
      </p:sp>
      <p:sp>
        <p:nvSpPr>
          <p:cNvPr id="2" name="Marcador de número de diapositiva 1">
            <a:extLst>
              <a:ext uri="{FF2B5EF4-FFF2-40B4-BE49-F238E27FC236}">
                <a16:creationId xmlns:a16="http://schemas.microsoft.com/office/drawing/2014/main" id="{A27A20BB-24EB-BF43-92F6-DBB148BD3459}"/>
              </a:ext>
            </a:extLst>
          </p:cNvPr>
          <p:cNvSpPr>
            <a:spLocks noGrp="1"/>
          </p:cNvSpPr>
          <p:nvPr>
            <p:ph type="sldNum" sz="quarter" idx="14"/>
          </p:nvPr>
        </p:nvSpPr>
        <p:spPr/>
        <p:txBody>
          <a:bodyPr/>
          <a:lstStyle/>
          <a:p>
            <a:fld id="{65BC6105-8ECF-422C-9438-6249158F5CCB}" type="slidenum">
              <a:rPr lang="en-CA" smtClean="0"/>
              <a:pPr/>
              <a:t>23</a:t>
            </a:fld>
            <a:endParaRPr lang="en-CA" dirty="0"/>
          </a:p>
        </p:txBody>
      </p:sp>
      <p:sp>
        <p:nvSpPr>
          <p:cNvPr id="8" name="Rectangle 7">
            <a:extLst>
              <a:ext uri="{FF2B5EF4-FFF2-40B4-BE49-F238E27FC236}">
                <a16:creationId xmlns:a16="http://schemas.microsoft.com/office/drawing/2014/main" id="{CEB22FAC-4459-4C11-886F-13578D0DBCC5}"/>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10544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smart consumer</a:t>
            </a:r>
          </a:p>
        </p:txBody>
      </p:sp>
      <p:sp>
        <p:nvSpPr>
          <p:cNvPr id="7" name="Rectángulo 6">
            <a:extLst>
              <a:ext uri="{FF2B5EF4-FFF2-40B4-BE49-F238E27FC236}">
                <a16:creationId xmlns:a16="http://schemas.microsoft.com/office/drawing/2014/main" id="{C652C512-2F98-BE46-A7FE-0CD68E7FDA6C}"/>
              </a:ext>
            </a:extLst>
          </p:cNvPr>
          <p:cNvSpPr/>
          <p:nvPr/>
        </p:nvSpPr>
        <p:spPr>
          <a:xfrm>
            <a:off x="553378" y="1629597"/>
            <a:ext cx="7907054" cy="461665"/>
          </a:xfrm>
          <a:prstGeom prst="rect">
            <a:avLst/>
          </a:prstGeom>
        </p:spPr>
        <p:txBody>
          <a:bodyPr wrap="square">
            <a:spAutoFit/>
          </a:bodyPr>
          <a:lstStyle/>
          <a:p>
            <a:r>
              <a:rPr lang="en-CA" sz="2400" dirty="0">
                <a:solidFill>
                  <a:srgbClr val="952D1A"/>
                </a:solidFill>
                <a:latin typeface="Avenir Book" panose="02000503020000020003" pitchFamily="2" charset="0"/>
              </a:rPr>
              <a:t>HOW TO MAKE THE MOST OF YOUR FOOD  BUDGET</a:t>
            </a:r>
          </a:p>
        </p:txBody>
      </p:sp>
      <p:sp>
        <p:nvSpPr>
          <p:cNvPr id="9" name="Text Placeholder 7">
            <a:extLst>
              <a:ext uri="{FF2B5EF4-FFF2-40B4-BE49-F238E27FC236}">
                <a16:creationId xmlns:a16="http://schemas.microsoft.com/office/drawing/2014/main" id="{94D6881A-F404-654D-A761-C9874C736CDD}"/>
              </a:ext>
            </a:extLst>
          </p:cNvPr>
          <p:cNvSpPr txBox="1">
            <a:spLocks/>
          </p:cNvSpPr>
          <p:nvPr/>
        </p:nvSpPr>
        <p:spPr>
          <a:xfrm>
            <a:off x="457201" y="2228055"/>
            <a:ext cx="4474840" cy="3933056"/>
          </a:xfrm>
          <a:prstGeom prst="rect">
            <a:avLst/>
          </a:prstGeom>
        </p:spPr>
        <p:txBody>
          <a:bodyPr vert="horz" lIns="91440" tIns="45720" rIns="91440" bIns="45720" rtlCol="0">
            <a:no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Eat breakfast at home.</a:t>
            </a:r>
            <a:endParaRPr lang="en-CA" sz="2000" dirty="0"/>
          </a:p>
          <a:p>
            <a:r>
              <a:rPr lang="en-US" sz="2000" dirty="0"/>
              <a:t>Avoid drive </a:t>
            </a:r>
            <a:r>
              <a:rPr lang="en-US" sz="2000" dirty="0" err="1"/>
              <a:t>thrus</a:t>
            </a:r>
            <a:r>
              <a:rPr lang="en-US" sz="2000" dirty="0"/>
              <a:t> including coffee shops</a:t>
            </a:r>
            <a:endParaRPr lang="en-CA" sz="2000" dirty="0"/>
          </a:p>
          <a:p>
            <a:r>
              <a:rPr lang="en-US" sz="2000" dirty="0"/>
              <a:t>Bring your lunch, drinks and snacks (and coffee) to work or school</a:t>
            </a:r>
            <a:endParaRPr lang="en-CA" sz="2000" dirty="0"/>
          </a:p>
          <a:p>
            <a:r>
              <a:rPr lang="en-US" sz="2000" dirty="0"/>
              <a:t>“Veg out” on meatless meals once a week or more.</a:t>
            </a:r>
            <a:endParaRPr lang="en-CA" sz="2000" dirty="0"/>
          </a:p>
          <a:p>
            <a:r>
              <a:rPr lang="en-US" sz="2000" dirty="0"/>
              <a:t>Cook one big dish on weekends and freeze.</a:t>
            </a:r>
            <a:endParaRPr lang="en-CA" sz="2000" dirty="0"/>
          </a:p>
          <a:p>
            <a:r>
              <a:rPr lang="en-US" sz="2000" dirty="0"/>
              <a:t>Shop with a buddy at discount supermarkets and split quantities.</a:t>
            </a:r>
            <a:endParaRPr lang="en-US" sz="1600" dirty="0">
              <a:ea typeface="ヒラギノ角ゴ Pro W3" pitchFamily="-123" charset="-128"/>
              <a:cs typeface="ヒラギノ角ゴ Pro W3" pitchFamily="-123" charset="-128"/>
            </a:endParaRPr>
          </a:p>
        </p:txBody>
      </p:sp>
      <p:pic>
        <p:nvPicPr>
          <p:cNvPr id="4" name="Imagen 3" descr="Imagen que contiene comida, mesa, plato, interior&#10;&#10;Descripción generada automáticamente">
            <a:extLst>
              <a:ext uri="{FF2B5EF4-FFF2-40B4-BE49-F238E27FC236}">
                <a16:creationId xmlns:a16="http://schemas.microsoft.com/office/drawing/2014/main" id="{82FB41BD-FA35-DE46-AACF-CF10FE54AD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588" b="93545" l="9961" r="89844">
                        <a14:foregroundMark x1="34961" y1="11212" x2="52344" y2="7588"/>
                        <a14:foregroundMark x1="52344" y1="7588" x2="62891" y2="10419"/>
                        <a14:foregroundMark x1="34961" y1="88448" x2="51465" y2="89807"/>
                        <a14:foregroundMark x1="51465" y1="89807" x2="60156" y2="89694"/>
                        <a14:foregroundMark x1="56348" y1="93545" x2="42871" y2="93545"/>
                      </a14:backgroundRemoval>
                    </a14:imgEffect>
                  </a14:imgLayer>
                </a14:imgProps>
              </a:ext>
              <a:ext uri="{28A0092B-C50C-407E-A947-70E740481C1C}">
                <a14:useLocalDpi xmlns:a14="http://schemas.microsoft.com/office/drawing/2010/main" val="0"/>
              </a:ext>
            </a:extLst>
          </a:blip>
          <a:stretch>
            <a:fillRect/>
          </a:stretch>
        </p:blipFill>
        <p:spPr>
          <a:xfrm>
            <a:off x="4572000" y="1888796"/>
            <a:ext cx="5012031" cy="4317003"/>
          </a:xfrm>
          <a:prstGeom prst="rect">
            <a:avLst/>
          </a:prstGeom>
        </p:spPr>
      </p:pic>
      <p:sp>
        <p:nvSpPr>
          <p:cNvPr id="2" name="Marcador de número de diapositiva 1">
            <a:extLst>
              <a:ext uri="{FF2B5EF4-FFF2-40B4-BE49-F238E27FC236}">
                <a16:creationId xmlns:a16="http://schemas.microsoft.com/office/drawing/2014/main" id="{8F5611DB-F367-754A-954E-3149DC66434E}"/>
              </a:ext>
            </a:extLst>
          </p:cNvPr>
          <p:cNvSpPr>
            <a:spLocks noGrp="1"/>
          </p:cNvSpPr>
          <p:nvPr>
            <p:ph type="sldNum" sz="quarter" idx="14"/>
          </p:nvPr>
        </p:nvSpPr>
        <p:spPr/>
        <p:txBody>
          <a:bodyPr/>
          <a:lstStyle/>
          <a:p>
            <a:fld id="{65BC6105-8ECF-422C-9438-6249158F5CCB}" type="slidenum">
              <a:rPr lang="en-CA" smtClean="0"/>
              <a:pPr/>
              <a:t>24</a:t>
            </a:fld>
            <a:endParaRPr lang="en-CA" dirty="0"/>
          </a:p>
        </p:txBody>
      </p:sp>
      <p:sp>
        <p:nvSpPr>
          <p:cNvPr id="8" name="Rectangle 7">
            <a:extLst>
              <a:ext uri="{FF2B5EF4-FFF2-40B4-BE49-F238E27FC236}">
                <a16:creationId xmlns:a16="http://schemas.microsoft.com/office/drawing/2014/main" id="{AB2C59CC-8541-4EF1-88CF-43113BD0431A}"/>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28220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smart consumer</a:t>
            </a:r>
          </a:p>
        </p:txBody>
      </p:sp>
      <p:sp>
        <p:nvSpPr>
          <p:cNvPr id="7" name="Rectángulo 6">
            <a:extLst>
              <a:ext uri="{FF2B5EF4-FFF2-40B4-BE49-F238E27FC236}">
                <a16:creationId xmlns:a16="http://schemas.microsoft.com/office/drawing/2014/main" id="{C652C512-2F98-BE46-A7FE-0CD68E7FDA6C}"/>
              </a:ext>
            </a:extLst>
          </p:cNvPr>
          <p:cNvSpPr/>
          <p:nvPr/>
        </p:nvSpPr>
        <p:spPr>
          <a:xfrm>
            <a:off x="457200" y="1629597"/>
            <a:ext cx="7907054" cy="461665"/>
          </a:xfrm>
          <a:prstGeom prst="rect">
            <a:avLst/>
          </a:prstGeom>
        </p:spPr>
        <p:txBody>
          <a:bodyPr wrap="square">
            <a:spAutoFit/>
          </a:bodyPr>
          <a:lstStyle/>
          <a:p>
            <a:r>
              <a:rPr lang="en-CA" sz="2400" dirty="0">
                <a:solidFill>
                  <a:srgbClr val="952D1A"/>
                </a:solidFill>
                <a:latin typeface="Avenir Book" panose="02000503020000020003" pitchFamily="2" charset="0"/>
              </a:rPr>
              <a:t>HOW TO MAKE THE MOST OF YOUR FOOD  BUDGET</a:t>
            </a:r>
          </a:p>
        </p:txBody>
      </p:sp>
      <p:sp>
        <p:nvSpPr>
          <p:cNvPr id="9" name="Text Placeholder 7">
            <a:extLst>
              <a:ext uri="{FF2B5EF4-FFF2-40B4-BE49-F238E27FC236}">
                <a16:creationId xmlns:a16="http://schemas.microsoft.com/office/drawing/2014/main" id="{94D6881A-F404-654D-A761-C9874C736CDD}"/>
              </a:ext>
            </a:extLst>
          </p:cNvPr>
          <p:cNvSpPr txBox="1">
            <a:spLocks/>
          </p:cNvSpPr>
          <p:nvPr/>
        </p:nvSpPr>
        <p:spPr>
          <a:xfrm>
            <a:off x="457200" y="2228055"/>
            <a:ext cx="4618855" cy="3933056"/>
          </a:xfrm>
          <a:prstGeom prst="rect">
            <a:avLst/>
          </a:prstGeom>
        </p:spPr>
        <p:txBody>
          <a:bodyPr vert="horz" lIns="91440" tIns="45720" rIns="91440" bIns="45720" rtlCol="0">
            <a:no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2000" dirty="0"/>
              <a:t>Set a weekly budget and stick to it.</a:t>
            </a:r>
            <a:endParaRPr lang="en-CA" sz="2000" dirty="0"/>
          </a:p>
          <a:p>
            <a:pPr lvl="0"/>
            <a:r>
              <a:rPr lang="en-US" sz="2000" dirty="0"/>
              <a:t>Bring a shopping list and only buy what you need – do not buy anything that is not on your list, even if it on clearance – you do not NEED it today.   </a:t>
            </a:r>
            <a:endParaRPr lang="en-CA" sz="2000" dirty="0"/>
          </a:p>
          <a:p>
            <a:pPr lvl="0"/>
            <a:r>
              <a:rPr lang="en-US" sz="2000" dirty="0"/>
              <a:t>Don’t shop on an empty stomach</a:t>
            </a:r>
            <a:endParaRPr lang="en-CA" sz="2000" dirty="0"/>
          </a:p>
          <a:p>
            <a:pPr lvl="0"/>
            <a:r>
              <a:rPr lang="en-US" sz="2000" dirty="0"/>
              <a:t>Make your grocery list ahead of time and make your meals with food items that are on ‘SALE’ each week.  </a:t>
            </a:r>
            <a:endParaRPr lang="en-CA" sz="2000" dirty="0"/>
          </a:p>
          <a:p>
            <a:pPr lvl="0"/>
            <a:r>
              <a:rPr lang="en-US" sz="2000" dirty="0"/>
              <a:t>Avoid buying ‘junk food’ or prepackaged frozen dinners</a:t>
            </a:r>
            <a:endParaRPr lang="en-CA" sz="2000" dirty="0"/>
          </a:p>
        </p:txBody>
      </p:sp>
      <p:pic>
        <p:nvPicPr>
          <p:cNvPr id="4" name="Imagen 3" descr="Imagen que contiene comida, mesa, plato, interior&#10;&#10;Descripción generada automáticamente">
            <a:extLst>
              <a:ext uri="{FF2B5EF4-FFF2-40B4-BE49-F238E27FC236}">
                <a16:creationId xmlns:a16="http://schemas.microsoft.com/office/drawing/2014/main" id="{82FB41BD-FA35-DE46-AACF-CF10FE54AD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588" b="93545" l="9961" r="89844">
                        <a14:foregroundMark x1="34961" y1="11212" x2="52344" y2="7588"/>
                        <a14:foregroundMark x1="52344" y1="7588" x2="62891" y2="10419"/>
                        <a14:foregroundMark x1="34961" y1="88448" x2="51465" y2="89807"/>
                        <a14:foregroundMark x1="51465" y1="89807" x2="60156" y2="89694"/>
                        <a14:foregroundMark x1="56348" y1="93545" x2="42871" y2="93545"/>
                      </a14:backgroundRemoval>
                    </a14:imgEffect>
                  </a14:imgLayer>
                </a14:imgProps>
              </a:ext>
              <a:ext uri="{28A0092B-C50C-407E-A947-70E740481C1C}">
                <a14:useLocalDpi xmlns:a14="http://schemas.microsoft.com/office/drawing/2010/main" val="0"/>
              </a:ext>
            </a:extLst>
          </a:blip>
          <a:stretch>
            <a:fillRect/>
          </a:stretch>
        </p:blipFill>
        <p:spPr>
          <a:xfrm>
            <a:off x="4572000" y="1888796"/>
            <a:ext cx="5012031" cy="4317003"/>
          </a:xfrm>
          <a:prstGeom prst="rect">
            <a:avLst/>
          </a:prstGeom>
        </p:spPr>
      </p:pic>
      <p:sp>
        <p:nvSpPr>
          <p:cNvPr id="2" name="Marcador de número de diapositiva 1">
            <a:extLst>
              <a:ext uri="{FF2B5EF4-FFF2-40B4-BE49-F238E27FC236}">
                <a16:creationId xmlns:a16="http://schemas.microsoft.com/office/drawing/2014/main" id="{C373A3B5-D5D9-B242-9A62-DD2A73018708}"/>
              </a:ext>
            </a:extLst>
          </p:cNvPr>
          <p:cNvSpPr>
            <a:spLocks noGrp="1"/>
          </p:cNvSpPr>
          <p:nvPr>
            <p:ph type="sldNum" sz="quarter" idx="14"/>
          </p:nvPr>
        </p:nvSpPr>
        <p:spPr/>
        <p:txBody>
          <a:bodyPr/>
          <a:lstStyle/>
          <a:p>
            <a:fld id="{65BC6105-8ECF-422C-9438-6249158F5CCB}" type="slidenum">
              <a:rPr lang="en-CA" smtClean="0"/>
              <a:pPr/>
              <a:t>25</a:t>
            </a:fld>
            <a:endParaRPr lang="en-CA" dirty="0"/>
          </a:p>
        </p:txBody>
      </p:sp>
      <p:sp>
        <p:nvSpPr>
          <p:cNvPr id="8" name="Rectangle 7">
            <a:extLst>
              <a:ext uri="{FF2B5EF4-FFF2-40B4-BE49-F238E27FC236}">
                <a16:creationId xmlns:a16="http://schemas.microsoft.com/office/drawing/2014/main" id="{ACA34369-4644-4579-B05C-F900BA8E62BE}"/>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35756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Budgeting:</a:t>
            </a:r>
            <a:endParaRPr lang="en-CA" sz="3500" dirty="0">
              <a:latin typeface="Avenir Black" panose="02000503020000020003" pitchFamily="2" charset="0"/>
            </a:endParaRPr>
          </a:p>
        </p:txBody>
      </p:sp>
      <p:sp>
        <p:nvSpPr>
          <p:cNvPr id="11" name="Rectángulo 10">
            <a:extLst>
              <a:ext uri="{FF2B5EF4-FFF2-40B4-BE49-F238E27FC236}">
                <a16:creationId xmlns:a16="http://schemas.microsoft.com/office/drawing/2014/main" id="{5CB4BE0F-410E-7745-8896-84624BF7A567}"/>
              </a:ext>
            </a:extLst>
          </p:cNvPr>
          <p:cNvSpPr/>
          <p:nvPr/>
        </p:nvSpPr>
        <p:spPr>
          <a:xfrm>
            <a:off x="457200" y="885182"/>
            <a:ext cx="4618856"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The Smart Consumer</a:t>
            </a:r>
            <a:endParaRPr lang="es-MX" sz="3600" b="1" dirty="0">
              <a:solidFill>
                <a:srgbClr val="952D1A"/>
              </a:solidFill>
              <a:latin typeface="Avenir Heavy" panose="02000503020000020003" pitchFamily="2" charset="0"/>
            </a:endParaRPr>
          </a:p>
        </p:txBody>
      </p:sp>
      <p:sp>
        <p:nvSpPr>
          <p:cNvPr id="12" name="Rectángulo 11">
            <a:extLst>
              <a:ext uri="{FF2B5EF4-FFF2-40B4-BE49-F238E27FC236}">
                <a16:creationId xmlns:a16="http://schemas.microsoft.com/office/drawing/2014/main" id="{2D6335BE-27C3-0F47-8D7E-11CA20E64CD5}"/>
              </a:ext>
            </a:extLst>
          </p:cNvPr>
          <p:cNvSpPr/>
          <p:nvPr/>
        </p:nvSpPr>
        <p:spPr>
          <a:xfrm>
            <a:off x="457200" y="1629597"/>
            <a:ext cx="7907054" cy="461665"/>
          </a:xfrm>
          <a:prstGeom prst="rect">
            <a:avLst/>
          </a:prstGeom>
        </p:spPr>
        <p:txBody>
          <a:bodyPr wrap="square">
            <a:spAutoFit/>
          </a:bodyPr>
          <a:lstStyle/>
          <a:p>
            <a:r>
              <a:rPr lang="en-CA" sz="2400" dirty="0">
                <a:solidFill>
                  <a:srgbClr val="952D1A"/>
                </a:solidFill>
                <a:latin typeface="Avenir Book" panose="02000503020000020003" pitchFamily="2" charset="0"/>
              </a:rPr>
              <a:t>HOW TO CUT $142/MONTH OF SPENDING </a:t>
            </a:r>
          </a:p>
        </p:txBody>
      </p:sp>
      <p:sp>
        <p:nvSpPr>
          <p:cNvPr id="13" name="Rectángulo 12">
            <a:extLst>
              <a:ext uri="{FF2B5EF4-FFF2-40B4-BE49-F238E27FC236}">
                <a16:creationId xmlns:a16="http://schemas.microsoft.com/office/drawing/2014/main" id="{D0758F95-D865-324F-84B7-A4EDE54304A0}"/>
              </a:ext>
            </a:extLst>
          </p:cNvPr>
          <p:cNvSpPr/>
          <p:nvPr/>
        </p:nvSpPr>
        <p:spPr>
          <a:xfrm>
            <a:off x="611571" y="2732460"/>
            <a:ext cx="8007163" cy="570258"/>
          </a:xfrm>
          <a:prstGeom prst="rect">
            <a:avLst/>
          </a:prstGeom>
          <a:solidFill>
            <a:srgbClr val="5D734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14" name="Conector recto 13">
            <a:extLst>
              <a:ext uri="{FF2B5EF4-FFF2-40B4-BE49-F238E27FC236}">
                <a16:creationId xmlns:a16="http://schemas.microsoft.com/office/drawing/2014/main" id="{0D19E1DE-17BF-944F-A8BE-1CA69ABB7A69}"/>
              </a:ext>
            </a:extLst>
          </p:cNvPr>
          <p:cNvCxnSpPr>
            <a:cxnSpLocks/>
          </p:cNvCxnSpPr>
          <p:nvPr/>
        </p:nvCxnSpPr>
        <p:spPr>
          <a:xfrm>
            <a:off x="611571" y="4029547"/>
            <a:ext cx="80071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A5F6A380-141E-8D4B-8C14-A0EE34FD5B87}"/>
              </a:ext>
            </a:extLst>
          </p:cNvPr>
          <p:cNvCxnSpPr>
            <a:cxnSpLocks/>
          </p:cNvCxnSpPr>
          <p:nvPr/>
        </p:nvCxnSpPr>
        <p:spPr>
          <a:xfrm>
            <a:off x="611571" y="4725144"/>
            <a:ext cx="80071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E85018D6-7875-3045-8A7D-9B8263E3455A}"/>
              </a:ext>
            </a:extLst>
          </p:cNvPr>
          <p:cNvCxnSpPr>
            <a:cxnSpLocks/>
          </p:cNvCxnSpPr>
          <p:nvPr/>
        </p:nvCxnSpPr>
        <p:spPr>
          <a:xfrm>
            <a:off x="611571" y="5445224"/>
            <a:ext cx="80071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ADF15795-9119-4542-BDE0-CD2B5A84BE5D}"/>
              </a:ext>
            </a:extLst>
          </p:cNvPr>
          <p:cNvCxnSpPr>
            <a:cxnSpLocks/>
          </p:cNvCxnSpPr>
          <p:nvPr/>
        </p:nvCxnSpPr>
        <p:spPr>
          <a:xfrm>
            <a:off x="2123728" y="2732459"/>
            <a:ext cx="0" cy="27127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8D968C8C-442B-C541-868D-09BAE6004415}"/>
              </a:ext>
            </a:extLst>
          </p:cNvPr>
          <p:cNvCxnSpPr>
            <a:cxnSpLocks/>
          </p:cNvCxnSpPr>
          <p:nvPr/>
        </p:nvCxnSpPr>
        <p:spPr>
          <a:xfrm>
            <a:off x="3563888" y="2732459"/>
            <a:ext cx="0" cy="27127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668EFC9C-BB06-2D46-A277-1E75F574A8E0}"/>
              </a:ext>
            </a:extLst>
          </p:cNvPr>
          <p:cNvCxnSpPr>
            <a:cxnSpLocks/>
          </p:cNvCxnSpPr>
          <p:nvPr/>
        </p:nvCxnSpPr>
        <p:spPr>
          <a:xfrm>
            <a:off x="4860032" y="2732459"/>
            <a:ext cx="0" cy="27127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043F2FE8-DE66-6C4C-97E3-DF03D6EC28A8}"/>
              </a:ext>
            </a:extLst>
          </p:cNvPr>
          <p:cNvCxnSpPr>
            <a:cxnSpLocks/>
          </p:cNvCxnSpPr>
          <p:nvPr/>
        </p:nvCxnSpPr>
        <p:spPr>
          <a:xfrm>
            <a:off x="6156176" y="2732459"/>
            <a:ext cx="0" cy="2712765"/>
          </a:xfrm>
          <a:prstGeom prst="line">
            <a:avLst/>
          </a:prstGeom>
        </p:spPr>
        <p:style>
          <a:lnRef idx="1">
            <a:schemeClr val="accent1"/>
          </a:lnRef>
          <a:fillRef idx="0">
            <a:schemeClr val="accent1"/>
          </a:fillRef>
          <a:effectRef idx="0">
            <a:schemeClr val="accent1"/>
          </a:effectRef>
          <a:fontRef idx="minor">
            <a:schemeClr val="tx1"/>
          </a:fontRef>
        </p:style>
      </p:cxnSp>
      <p:sp>
        <p:nvSpPr>
          <p:cNvPr id="22" name="CuadroTexto 21">
            <a:extLst>
              <a:ext uri="{FF2B5EF4-FFF2-40B4-BE49-F238E27FC236}">
                <a16:creationId xmlns:a16="http://schemas.microsoft.com/office/drawing/2014/main" id="{D38223D9-7FD2-8B42-9897-AB966C3E8604}"/>
              </a:ext>
            </a:extLst>
          </p:cNvPr>
          <p:cNvSpPr txBox="1"/>
          <p:nvPr/>
        </p:nvSpPr>
        <p:spPr>
          <a:xfrm>
            <a:off x="836151" y="2848044"/>
            <a:ext cx="1022680" cy="276999"/>
          </a:xfrm>
          <a:prstGeom prst="rect">
            <a:avLst/>
          </a:prstGeom>
          <a:noFill/>
        </p:spPr>
        <p:txBody>
          <a:bodyPr wrap="square" rtlCol="0">
            <a:spAutoFit/>
          </a:bodyPr>
          <a:lstStyle/>
          <a:p>
            <a:r>
              <a:rPr lang="es-MX" sz="1200" b="1" dirty="0">
                <a:solidFill>
                  <a:schemeClr val="accent1"/>
                </a:solidFill>
                <a:latin typeface="Avenir Black" panose="02000503020000020003" pitchFamily="2" charset="0"/>
              </a:rPr>
              <a:t>CATEGORY</a:t>
            </a:r>
          </a:p>
        </p:txBody>
      </p:sp>
      <p:sp>
        <p:nvSpPr>
          <p:cNvPr id="23" name="CuadroTexto 22">
            <a:extLst>
              <a:ext uri="{FF2B5EF4-FFF2-40B4-BE49-F238E27FC236}">
                <a16:creationId xmlns:a16="http://schemas.microsoft.com/office/drawing/2014/main" id="{5E5D2452-20DD-FC4E-9D6C-89E8623C0171}"/>
              </a:ext>
            </a:extLst>
          </p:cNvPr>
          <p:cNvSpPr txBox="1"/>
          <p:nvPr/>
        </p:nvSpPr>
        <p:spPr>
          <a:xfrm>
            <a:off x="2318154" y="2848044"/>
            <a:ext cx="1021138" cy="461665"/>
          </a:xfrm>
          <a:prstGeom prst="rect">
            <a:avLst/>
          </a:prstGeom>
          <a:noFill/>
        </p:spPr>
        <p:txBody>
          <a:bodyPr wrap="square" rtlCol="0">
            <a:spAutoFit/>
          </a:bodyPr>
          <a:lstStyle/>
          <a:p>
            <a:pPr algn="ctr"/>
            <a:r>
              <a:rPr lang="es-MX" sz="1200" b="1" dirty="0">
                <a:solidFill>
                  <a:schemeClr val="accent1"/>
                </a:solidFill>
                <a:latin typeface="Avenir Black" panose="02000503020000020003" pitchFamily="2" charset="0"/>
              </a:rPr>
              <a:t>BEHAVIOR CHANGE</a:t>
            </a:r>
            <a:endParaRPr lang="es-MX" sz="1200" dirty="0"/>
          </a:p>
        </p:txBody>
      </p:sp>
      <p:sp>
        <p:nvSpPr>
          <p:cNvPr id="24" name="Rectángulo 23">
            <a:extLst>
              <a:ext uri="{FF2B5EF4-FFF2-40B4-BE49-F238E27FC236}">
                <a16:creationId xmlns:a16="http://schemas.microsoft.com/office/drawing/2014/main" id="{01287924-43D4-6D42-B281-6CC7B8818348}"/>
              </a:ext>
            </a:extLst>
          </p:cNvPr>
          <p:cNvSpPr/>
          <p:nvPr/>
        </p:nvSpPr>
        <p:spPr>
          <a:xfrm>
            <a:off x="3745555" y="2848043"/>
            <a:ext cx="988013" cy="461665"/>
          </a:xfrm>
          <a:prstGeom prst="rect">
            <a:avLst/>
          </a:prstGeom>
        </p:spPr>
        <p:txBody>
          <a:bodyPr wrap="square">
            <a:spAutoFit/>
          </a:bodyPr>
          <a:lstStyle/>
          <a:p>
            <a:pPr algn="ctr"/>
            <a:r>
              <a:rPr lang="es-MX" sz="1200" b="1" dirty="0">
                <a:solidFill>
                  <a:schemeClr val="accent1"/>
                </a:solidFill>
                <a:latin typeface="Avenir Black" panose="02000503020000020003" pitchFamily="2" charset="0"/>
              </a:rPr>
              <a:t>DAILY SAIVING</a:t>
            </a:r>
            <a:endParaRPr lang="es-MX" sz="1200" dirty="0"/>
          </a:p>
        </p:txBody>
      </p:sp>
      <p:sp>
        <p:nvSpPr>
          <p:cNvPr id="25" name="Rectángulo 24">
            <a:extLst>
              <a:ext uri="{FF2B5EF4-FFF2-40B4-BE49-F238E27FC236}">
                <a16:creationId xmlns:a16="http://schemas.microsoft.com/office/drawing/2014/main" id="{2F9C4674-B01F-A94F-B687-DA835A1E468D}"/>
              </a:ext>
            </a:extLst>
          </p:cNvPr>
          <p:cNvSpPr/>
          <p:nvPr/>
        </p:nvSpPr>
        <p:spPr>
          <a:xfrm>
            <a:off x="5083913" y="2855836"/>
            <a:ext cx="938098" cy="461665"/>
          </a:xfrm>
          <a:prstGeom prst="rect">
            <a:avLst/>
          </a:prstGeom>
        </p:spPr>
        <p:txBody>
          <a:bodyPr wrap="square">
            <a:spAutoFit/>
          </a:bodyPr>
          <a:lstStyle/>
          <a:p>
            <a:pPr algn="ctr"/>
            <a:r>
              <a:rPr lang="es-MX" sz="1200" b="1" dirty="0">
                <a:solidFill>
                  <a:schemeClr val="accent1"/>
                </a:solidFill>
                <a:latin typeface="Avenir Black" panose="02000503020000020003" pitchFamily="2" charset="0"/>
              </a:rPr>
              <a:t>WEEKLY SAIVING</a:t>
            </a:r>
            <a:endParaRPr lang="es-MX" sz="1200" dirty="0"/>
          </a:p>
        </p:txBody>
      </p:sp>
      <p:sp>
        <p:nvSpPr>
          <p:cNvPr id="26" name="Rectángulo 25">
            <a:extLst>
              <a:ext uri="{FF2B5EF4-FFF2-40B4-BE49-F238E27FC236}">
                <a16:creationId xmlns:a16="http://schemas.microsoft.com/office/drawing/2014/main" id="{02140C6A-1CC7-F74F-AF88-51E40E0DAE8E}"/>
              </a:ext>
            </a:extLst>
          </p:cNvPr>
          <p:cNvSpPr/>
          <p:nvPr/>
        </p:nvSpPr>
        <p:spPr>
          <a:xfrm>
            <a:off x="6290051" y="2855836"/>
            <a:ext cx="1069217" cy="461665"/>
          </a:xfrm>
          <a:prstGeom prst="rect">
            <a:avLst/>
          </a:prstGeom>
        </p:spPr>
        <p:txBody>
          <a:bodyPr wrap="square">
            <a:spAutoFit/>
          </a:bodyPr>
          <a:lstStyle/>
          <a:p>
            <a:pPr algn="ctr"/>
            <a:r>
              <a:rPr lang="es-MX" sz="1200" b="1" dirty="0">
                <a:solidFill>
                  <a:schemeClr val="accent1"/>
                </a:solidFill>
                <a:latin typeface="Avenir Black" panose="02000503020000020003" pitchFamily="2" charset="0"/>
              </a:rPr>
              <a:t>MONTHLY SAIVING</a:t>
            </a:r>
            <a:endParaRPr lang="es-MX" sz="1200" dirty="0"/>
          </a:p>
        </p:txBody>
      </p:sp>
      <p:sp>
        <p:nvSpPr>
          <p:cNvPr id="27" name="Rectángulo 26">
            <a:extLst>
              <a:ext uri="{FF2B5EF4-FFF2-40B4-BE49-F238E27FC236}">
                <a16:creationId xmlns:a16="http://schemas.microsoft.com/office/drawing/2014/main" id="{92C77DEB-A80D-2E4D-AB09-DEEFE0B128DE}"/>
              </a:ext>
            </a:extLst>
          </p:cNvPr>
          <p:cNvSpPr/>
          <p:nvPr/>
        </p:nvSpPr>
        <p:spPr>
          <a:xfrm>
            <a:off x="7492458" y="2855836"/>
            <a:ext cx="1069217" cy="461665"/>
          </a:xfrm>
          <a:prstGeom prst="rect">
            <a:avLst/>
          </a:prstGeom>
        </p:spPr>
        <p:txBody>
          <a:bodyPr wrap="square">
            <a:spAutoFit/>
          </a:bodyPr>
          <a:lstStyle/>
          <a:p>
            <a:pPr algn="ctr"/>
            <a:r>
              <a:rPr lang="es-MX" sz="1200" b="1" dirty="0">
                <a:solidFill>
                  <a:schemeClr val="accent1"/>
                </a:solidFill>
                <a:latin typeface="Avenir Black" panose="02000503020000020003" pitchFamily="2" charset="0"/>
              </a:rPr>
              <a:t>ANNUAL SAIVING</a:t>
            </a:r>
            <a:endParaRPr lang="es-MX" sz="1200" dirty="0"/>
          </a:p>
        </p:txBody>
      </p:sp>
      <p:cxnSp>
        <p:nvCxnSpPr>
          <p:cNvPr id="40" name="Conector recto 39">
            <a:extLst>
              <a:ext uri="{FF2B5EF4-FFF2-40B4-BE49-F238E27FC236}">
                <a16:creationId xmlns:a16="http://schemas.microsoft.com/office/drawing/2014/main" id="{38D6F048-9927-3A4F-880D-73A369ECD956}"/>
              </a:ext>
            </a:extLst>
          </p:cNvPr>
          <p:cNvCxnSpPr>
            <a:cxnSpLocks/>
          </p:cNvCxnSpPr>
          <p:nvPr/>
        </p:nvCxnSpPr>
        <p:spPr>
          <a:xfrm>
            <a:off x="7480009" y="2732459"/>
            <a:ext cx="12449" cy="2712765"/>
          </a:xfrm>
          <a:prstGeom prst="line">
            <a:avLst/>
          </a:prstGeom>
        </p:spPr>
        <p:style>
          <a:lnRef idx="1">
            <a:schemeClr val="accent1"/>
          </a:lnRef>
          <a:fillRef idx="0">
            <a:schemeClr val="accent1"/>
          </a:fillRef>
          <a:effectRef idx="0">
            <a:schemeClr val="accent1"/>
          </a:effectRef>
          <a:fontRef idx="minor">
            <a:schemeClr val="tx1"/>
          </a:fontRef>
        </p:style>
      </p:cxnSp>
      <p:pic>
        <p:nvPicPr>
          <p:cNvPr id="42" name="Imagen 41">
            <a:extLst>
              <a:ext uri="{FF2B5EF4-FFF2-40B4-BE49-F238E27FC236}">
                <a16:creationId xmlns:a16="http://schemas.microsoft.com/office/drawing/2014/main" id="{4710B60A-7A65-234F-8D4B-7C5FB808B1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262" y="3284984"/>
            <a:ext cx="794841" cy="811516"/>
          </a:xfrm>
          <a:prstGeom prst="rect">
            <a:avLst/>
          </a:prstGeom>
        </p:spPr>
      </p:pic>
      <p:pic>
        <p:nvPicPr>
          <p:cNvPr id="49" name="Imagen 48">
            <a:extLst>
              <a:ext uri="{FF2B5EF4-FFF2-40B4-BE49-F238E27FC236}">
                <a16:creationId xmlns:a16="http://schemas.microsoft.com/office/drawing/2014/main" id="{C75BA27F-7422-3040-9D43-12F3492910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808" y="4022797"/>
            <a:ext cx="911683" cy="930809"/>
          </a:xfrm>
          <a:prstGeom prst="rect">
            <a:avLst/>
          </a:prstGeom>
        </p:spPr>
      </p:pic>
      <p:pic>
        <p:nvPicPr>
          <p:cNvPr id="51" name="Imagen 50">
            <a:extLst>
              <a:ext uri="{FF2B5EF4-FFF2-40B4-BE49-F238E27FC236}">
                <a16:creationId xmlns:a16="http://schemas.microsoft.com/office/drawing/2014/main" id="{FD737514-7E85-7942-BC3E-8F75FFD95D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717" y="4756377"/>
            <a:ext cx="688194" cy="702632"/>
          </a:xfrm>
          <a:prstGeom prst="rect">
            <a:avLst/>
          </a:prstGeom>
        </p:spPr>
      </p:pic>
      <p:sp>
        <p:nvSpPr>
          <p:cNvPr id="52" name="CuadroTexto 51">
            <a:extLst>
              <a:ext uri="{FF2B5EF4-FFF2-40B4-BE49-F238E27FC236}">
                <a16:creationId xmlns:a16="http://schemas.microsoft.com/office/drawing/2014/main" id="{EFC7AD61-FAE8-2044-B85E-29A6128C82E0}"/>
              </a:ext>
            </a:extLst>
          </p:cNvPr>
          <p:cNvSpPr txBox="1"/>
          <p:nvPr/>
        </p:nvSpPr>
        <p:spPr>
          <a:xfrm>
            <a:off x="2222619" y="3421900"/>
            <a:ext cx="1224925" cy="461665"/>
          </a:xfrm>
          <a:prstGeom prst="rect">
            <a:avLst/>
          </a:prstGeom>
          <a:noFill/>
        </p:spPr>
        <p:txBody>
          <a:bodyPr wrap="square" rtlCol="0">
            <a:spAutoFit/>
          </a:bodyPr>
          <a:lstStyle/>
          <a:p>
            <a:pPr algn="ctr">
              <a:tabLst>
                <a:tab pos="431800" algn="l"/>
              </a:tabLst>
            </a:pPr>
            <a:r>
              <a:rPr lang="es-MX" sz="1200" dirty="0">
                <a:solidFill>
                  <a:schemeClr val="accent1"/>
                </a:solidFill>
                <a:latin typeface="Avenir Book" panose="02000503020000020003" pitchFamily="2" charset="0"/>
              </a:rPr>
              <a:t>Take lunch 3 x week</a:t>
            </a:r>
            <a:endParaRPr lang="es-MX" sz="1200" dirty="0">
              <a:latin typeface="Avenir Book" panose="02000503020000020003" pitchFamily="2" charset="0"/>
            </a:endParaRPr>
          </a:p>
        </p:txBody>
      </p:sp>
      <p:sp>
        <p:nvSpPr>
          <p:cNvPr id="54" name="CuadroTexto 53">
            <a:extLst>
              <a:ext uri="{FF2B5EF4-FFF2-40B4-BE49-F238E27FC236}">
                <a16:creationId xmlns:a16="http://schemas.microsoft.com/office/drawing/2014/main" id="{71659209-20B9-D94F-8246-BC31A4011F39}"/>
              </a:ext>
            </a:extLst>
          </p:cNvPr>
          <p:cNvSpPr txBox="1"/>
          <p:nvPr/>
        </p:nvSpPr>
        <p:spPr>
          <a:xfrm>
            <a:off x="2222619" y="4047581"/>
            <a:ext cx="1224925" cy="646331"/>
          </a:xfrm>
          <a:prstGeom prst="rect">
            <a:avLst/>
          </a:prstGeom>
          <a:noFill/>
        </p:spPr>
        <p:txBody>
          <a:bodyPr wrap="square" rtlCol="0">
            <a:spAutoFit/>
          </a:bodyPr>
          <a:lstStyle/>
          <a:p>
            <a:pPr algn="ctr">
              <a:tabLst>
                <a:tab pos="431800" algn="l"/>
              </a:tabLst>
            </a:pPr>
            <a:r>
              <a:rPr lang="es-MX" sz="1200" dirty="0">
                <a:solidFill>
                  <a:schemeClr val="accent1"/>
                </a:solidFill>
                <a:latin typeface="Avenir Book" panose="02000503020000020003" pitchFamily="2" charset="0"/>
              </a:rPr>
              <a:t>Take transit, not car, once </a:t>
            </a:r>
            <a:br>
              <a:rPr lang="es-MX" sz="1200" dirty="0">
                <a:solidFill>
                  <a:schemeClr val="accent1"/>
                </a:solidFill>
                <a:latin typeface="Avenir Book" panose="02000503020000020003" pitchFamily="2" charset="0"/>
              </a:rPr>
            </a:br>
            <a:r>
              <a:rPr lang="es-MX" sz="1200" dirty="0">
                <a:solidFill>
                  <a:schemeClr val="accent1"/>
                </a:solidFill>
                <a:latin typeface="Avenir Book" panose="02000503020000020003" pitchFamily="2" charset="0"/>
              </a:rPr>
              <a:t>a week</a:t>
            </a:r>
            <a:endParaRPr lang="es-MX" sz="1200" dirty="0">
              <a:latin typeface="Avenir Book" panose="02000503020000020003" pitchFamily="2" charset="0"/>
            </a:endParaRPr>
          </a:p>
        </p:txBody>
      </p:sp>
      <p:sp>
        <p:nvSpPr>
          <p:cNvPr id="55" name="CuadroTexto 54">
            <a:extLst>
              <a:ext uri="{FF2B5EF4-FFF2-40B4-BE49-F238E27FC236}">
                <a16:creationId xmlns:a16="http://schemas.microsoft.com/office/drawing/2014/main" id="{C41233D4-4FAE-1148-BC5F-246C07178897}"/>
              </a:ext>
            </a:extLst>
          </p:cNvPr>
          <p:cNvSpPr txBox="1"/>
          <p:nvPr/>
        </p:nvSpPr>
        <p:spPr>
          <a:xfrm>
            <a:off x="2222619" y="4876860"/>
            <a:ext cx="1224925" cy="461665"/>
          </a:xfrm>
          <a:prstGeom prst="rect">
            <a:avLst/>
          </a:prstGeom>
          <a:noFill/>
        </p:spPr>
        <p:txBody>
          <a:bodyPr wrap="square" rtlCol="0">
            <a:spAutoFit/>
          </a:bodyPr>
          <a:lstStyle/>
          <a:p>
            <a:pPr algn="ctr">
              <a:tabLst>
                <a:tab pos="431800" algn="l"/>
              </a:tabLst>
            </a:pPr>
            <a:r>
              <a:rPr lang="es-MX" sz="1200" dirty="0">
                <a:solidFill>
                  <a:schemeClr val="accent1"/>
                </a:solidFill>
                <a:latin typeface="Avenir Book" panose="02000503020000020003" pitchFamily="2" charset="0"/>
              </a:rPr>
              <a:t>Pay as you go vs monthly</a:t>
            </a:r>
            <a:endParaRPr lang="es-MX" sz="1200" dirty="0">
              <a:latin typeface="Avenir Book" panose="02000503020000020003" pitchFamily="2" charset="0"/>
            </a:endParaRPr>
          </a:p>
        </p:txBody>
      </p:sp>
      <p:sp>
        <p:nvSpPr>
          <p:cNvPr id="56" name="CuadroTexto 55">
            <a:extLst>
              <a:ext uri="{FF2B5EF4-FFF2-40B4-BE49-F238E27FC236}">
                <a16:creationId xmlns:a16="http://schemas.microsoft.com/office/drawing/2014/main" id="{FDBD7776-F1DC-4143-AF2B-0FF160612B77}"/>
              </a:ext>
            </a:extLst>
          </p:cNvPr>
          <p:cNvSpPr txBox="1"/>
          <p:nvPr/>
        </p:nvSpPr>
        <p:spPr>
          <a:xfrm>
            <a:off x="3587396" y="3340940"/>
            <a:ext cx="1224925" cy="646331"/>
          </a:xfrm>
          <a:prstGeom prst="rect">
            <a:avLst/>
          </a:prstGeom>
          <a:noFill/>
        </p:spPr>
        <p:txBody>
          <a:bodyPr wrap="square" rtlCol="0">
            <a:spAutoFit/>
          </a:bodyPr>
          <a:lstStyle/>
          <a:p>
            <a:pPr algn="ctr">
              <a:tabLst>
                <a:tab pos="431800" algn="l"/>
              </a:tabLst>
            </a:pPr>
            <a:r>
              <a:rPr lang="es-MX" sz="1200" dirty="0">
                <a:solidFill>
                  <a:schemeClr val="accent1"/>
                </a:solidFill>
                <a:latin typeface="Avenir Book" panose="02000503020000020003" pitchFamily="2" charset="0"/>
              </a:rPr>
              <a:t>$5/day /</a:t>
            </a:r>
          </a:p>
          <a:p>
            <a:pPr algn="ctr">
              <a:tabLst>
                <a:tab pos="431800" algn="l"/>
              </a:tabLst>
            </a:pPr>
            <a:r>
              <a:rPr lang="es-MX" sz="1200" dirty="0">
                <a:solidFill>
                  <a:schemeClr val="accent1"/>
                </a:solidFill>
                <a:latin typeface="Avenir Book" panose="02000503020000020003" pitchFamily="2" charset="0"/>
              </a:rPr>
              <a:t>($8 saved –</a:t>
            </a:r>
            <a:br>
              <a:rPr lang="es-MX" sz="1200" dirty="0">
                <a:solidFill>
                  <a:schemeClr val="accent1"/>
                </a:solidFill>
                <a:latin typeface="Avenir Book" panose="02000503020000020003" pitchFamily="2" charset="0"/>
              </a:rPr>
            </a:br>
            <a:r>
              <a:rPr lang="es-MX" sz="1200" dirty="0">
                <a:solidFill>
                  <a:schemeClr val="accent1"/>
                </a:solidFill>
                <a:latin typeface="Avenir Book" panose="02000503020000020003" pitchFamily="2" charset="0"/>
              </a:rPr>
              <a:t> $3 cost)</a:t>
            </a:r>
            <a:endParaRPr lang="es-MX" sz="1200" dirty="0">
              <a:latin typeface="Avenir Book" panose="02000503020000020003" pitchFamily="2" charset="0"/>
            </a:endParaRPr>
          </a:p>
        </p:txBody>
      </p:sp>
      <p:sp>
        <p:nvSpPr>
          <p:cNvPr id="57" name="CuadroTexto 56">
            <a:extLst>
              <a:ext uri="{FF2B5EF4-FFF2-40B4-BE49-F238E27FC236}">
                <a16:creationId xmlns:a16="http://schemas.microsoft.com/office/drawing/2014/main" id="{B1531736-2A94-7F4B-B539-741077370F57}"/>
              </a:ext>
            </a:extLst>
          </p:cNvPr>
          <p:cNvSpPr txBox="1"/>
          <p:nvPr/>
        </p:nvSpPr>
        <p:spPr>
          <a:xfrm>
            <a:off x="3495824" y="4047581"/>
            <a:ext cx="1416652" cy="646331"/>
          </a:xfrm>
          <a:prstGeom prst="rect">
            <a:avLst/>
          </a:prstGeom>
          <a:noFill/>
        </p:spPr>
        <p:txBody>
          <a:bodyPr wrap="square" rtlCol="0">
            <a:spAutoFit/>
          </a:bodyPr>
          <a:lstStyle/>
          <a:p>
            <a:pPr algn="ctr">
              <a:tabLst>
                <a:tab pos="431800" algn="l"/>
              </a:tabLst>
            </a:pPr>
            <a:r>
              <a:rPr lang="es-MX" sz="1200" dirty="0">
                <a:solidFill>
                  <a:schemeClr val="accent1"/>
                </a:solidFill>
                <a:latin typeface="Avenir Book" panose="02000503020000020003" pitchFamily="2" charset="0"/>
              </a:rPr>
              <a:t>$13 ($12 parking + $3 gas - $2 transit fare)</a:t>
            </a:r>
            <a:endParaRPr lang="es-MX" sz="1200" dirty="0">
              <a:latin typeface="Avenir Book" panose="02000503020000020003" pitchFamily="2" charset="0"/>
            </a:endParaRPr>
          </a:p>
        </p:txBody>
      </p:sp>
      <p:sp>
        <p:nvSpPr>
          <p:cNvPr id="58" name="CuadroTexto 57">
            <a:extLst>
              <a:ext uri="{FF2B5EF4-FFF2-40B4-BE49-F238E27FC236}">
                <a16:creationId xmlns:a16="http://schemas.microsoft.com/office/drawing/2014/main" id="{A82774FE-B7A4-2A4D-B01F-EE41A5856636}"/>
              </a:ext>
            </a:extLst>
          </p:cNvPr>
          <p:cNvSpPr txBox="1"/>
          <p:nvPr/>
        </p:nvSpPr>
        <p:spPr>
          <a:xfrm>
            <a:off x="3587396" y="4876860"/>
            <a:ext cx="1224925" cy="461665"/>
          </a:xfrm>
          <a:prstGeom prst="rect">
            <a:avLst/>
          </a:prstGeom>
          <a:noFill/>
        </p:spPr>
        <p:txBody>
          <a:bodyPr wrap="square" rtlCol="0">
            <a:spAutoFit/>
          </a:bodyPr>
          <a:lstStyle/>
          <a:p>
            <a:pPr algn="ctr">
              <a:tabLst>
                <a:tab pos="431800" algn="l"/>
              </a:tabLst>
            </a:pPr>
            <a:r>
              <a:rPr lang="es-MX" sz="1200" dirty="0">
                <a:solidFill>
                  <a:schemeClr val="accent1"/>
                </a:solidFill>
                <a:latin typeface="Avenir Book" panose="02000503020000020003" pitchFamily="2" charset="0"/>
              </a:rPr>
              <a:t>$1 ($55/mo. - $25 = $30)</a:t>
            </a:r>
            <a:endParaRPr lang="es-MX" sz="1200" dirty="0">
              <a:latin typeface="Avenir Book" panose="02000503020000020003" pitchFamily="2" charset="0"/>
            </a:endParaRPr>
          </a:p>
        </p:txBody>
      </p:sp>
      <p:sp>
        <p:nvSpPr>
          <p:cNvPr id="59" name="CuadroTexto 58">
            <a:extLst>
              <a:ext uri="{FF2B5EF4-FFF2-40B4-BE49-F238E27FC236}">
                <a16:creationId xmlns:a16="http://schemas.microsoft.com/office/drawing/2014/main" id="{C9BA43A6-329D-9446-8D77-E489FB120323}"/>
              </a:ext>
            </a:extLst>
          </p:cNvPr>
          <p:cNvSpPr txBox="1"/>
          <p:nvPr/>
        </p:nvSpPr>
        <p:spPr>
          <a:xfrm>
            <a:off x="4911229" y="3556225"/>
            <a:ext cx="1224925" cy="276999"/>
          </a:xfrm>
          <a:prstGeom prst="rect">
            <a:avLst/>
          </a:prstGeom>
          <a:noFill/>
        </p:spPr>
        <p:txBody>
          <a:bodyPr wrap="square" rtlCol="0">
            <a:spAutoFit/>
          </a:bodyPr>
          <a:lstStyle/>
          <a:p>
            <a:pPr algn="ctr">
              <a:tabLst>
                <a:tab pos="431800" algn="l"/>
              </a:tabLst>
            </a:pPr>
            <a:r>
              <a:rPr lang="es-MX" sz="1200" dirty="0">
                <a:solidFill>
                  <a:schemeClr val="accent1"/>
                </a:solidFill>
                <a:latin typeface="Avenir Book" panose="02000503020000020003" pitchFamily="2" charset="0"/>
              </a:rPr>
              <a:t>$15</a:t>
            </a:r>
            <a:endParaRPr lang="es-MX" sz="1200" dirty="0">
              <a:latin typeface="Avenir Book" panose="02000503020000020003" pitchFamily="2" charset="0"/>
            </a:endParaRPr>
          </a:p>
        </p:txBody>
      </p:sp>
      <p:sp>
        <p:nvSpPr>
          <p:cNvPr id="62" name="CuadroTexto 61">
            <a:extLst>
              <a:ext uri="{FF2B5EF4-FFF2-40B4-BE49-F238E27FC236}">
                <a16:creationId xmlns:a16="http://schemas.microsoft.com/office/drawing/2014/main" id="{4B2FF15B-03A7-0F42-96ED-0177B14BA039}"/>
              </a:ext>
            </a:extLst>
          </p:cNvPr>
          <p:cNvSpPr txBox="1"/>
          <p:nvPr/>
        </p:nvSpPr>
        <p:spPr>
          <a:xfrm>
            <a:off x="4911229" y="4252261"/>
            <a:ext cx="1224925" cy="276999"/>
          </a:xfrm>
          <a:prstGeom prst="rect">
            <a:avLst/>
          </a:prstGeom>
          <a:noFill/>
        </p:spPr>
        <p:txBody>
          <a:bodyPr wrap="square" rtlCol="0">
            <a:spAutoFit/>
          </a:bodyPr>
          <a:lstStyle/>
          <a:p>
            <a:pPr algn="ctr">
              <a:tabLst>
                <a:tab pos="431800" algn="l"/>
              </a:tabLst>
            </a:pPr>
            <a:r>
              <a:rPr lang="es-MX" sz="1200" dirty="0">
                <a:solidFill>
                  <a:schemeClr val="accent1"/>
                </a:solidFill>
                <a:latin typeface="Avenir Book" panose="02000503020000020003" pitchFamily="2" charset="0"/>
              </a:rPr>
              <a:t>$13</a:t>
            </a:r>
            <a:endParaRPr lang="es-MX" sz="1200" dirty="0">
              <a:latin typeface="Avenir Book" panose="02000503020000020003" pitchFamily="2" charset="0"/>
            </a:endParaRPr>
          </a:p>
        </p:txBody>
      </p:sp>
      <p:sp>
        <p:nvSpPr>
          <p:cNvPr id="63" name="CuadroTexto 62">
            <a:extLst>
              <a:ext uri="{FF2B5EF4-FFF2-40B4-BE49-F238E27FC236}">
                <a16:creationId xmlns:a16="http://schemas.microsoft.com/office/drawing/2014/main" id="{D76EAD67-DA50-9144-AE43-8DCC51EA5C4E}"/>
              </a:ext>
            </a:extLst>
          </p:cNvPr>
          <p:cNvSpPr txBox="1"/>
          <p:nvPr/>
        </p:nvSpPr>
        <p:spPr>
          <a:xfrm>
            <a:off x="4911229" y="4961944"/>
            <a:ext cx="1224925" cy="276999"/>
          </a:xfrm>
          <a:prstGeom prst="rect">
            <a:avLst/>
          </a:prstGeom>
          <a:noFill/>
        </p:spPr>
        <p:txBody>
          <a:bodyPr wrap="square" rtlCol="0">
            <a:spAutoFit/>
          </a:bodyPr>
          <a:lstStyle/>
          <a:p>
            <a:pPr algn="ctr">
              <a:tabLst>
                <a:tab pos="431800" algn="l"/>
              </a:tabLst>
            </a:pPr>
            <a:r>
              <a:rPr lang="es-MX" sz="1200" dirty="0">
                <a:solidFill>
                  <a:schemeClr val="accent1"/>
                </a:solidFill>
                <a:latin typeface="Avenir Book" panose="02000503020000020003" pitchFamily="2" charset="0"/>
              </a:rPr>
              <a:t>$7</a:t>
            </a:r>
            <a:endParaRPr lang="es-MX" sz="1200" dirty="0">
              <a:latin typeface="Avenir Book" panose="02000503020000020003" pitchFamily="2" charset="0"/>
            </a:endParaRPr>
          </a:p>
        </p:txBody>
      </p:sp>
      <p:sp>
        <p:nvSpPr>
          <p:cNvPr id="64" name="CuadroTexto 63">
            <a:extLst>
              <a:ext uri="{FF2B5EF4-FFF2-40B4-BE49-F238E27FC236}">
                <a16:creationId xmlns:a16="http://schemas.microsoft.com/office/drawing/2014/main" id="{04431B65-40A6-444B-AA79-E34EF82325E8}"/>
              </a:ext>
            </a:extLst>
          </p:cNvPr>
          <p:cNvSpPr txBox="1"/>
          <p:nvPr/>
        </p:nvSpPr>
        <p:spPr>
          <a:xfrm>
            <a:off x="6207766" y="3556225"/>
            <a:ext cx="1224925" cy="276999"/>
          </a:xfrm>
          <a:prstGeom prst="rect">
            <a:avLst/>
          </a:prstGeom>
          <a:noFill/>
        </p:spPr>
        <p:txBody>
          <a:bodyPr wrap="square" rtlCol="0">
            <a:spAutoFit/>
          </a:bodyPr>
          <a:lstStyle/>
          <a:p>
            <a:pPr algn="ctr">
              <a:tabLst>
                <a:tab pos="431800" algn="l"/>
              </a:tabLst>
            </a:pPr>
            <a:r>
              <a:rPr lang="es-MX" sz="1200" dirty="0">
                <a:solidFill>
                  <a:schemeClr val="accent1"/>
                </a:solidFill>
                <a:latin typeface="Avenir Book" panose="02000503020000020003" pitchFamily="2" charset="0"/>
              </a:rPr>
              <a:t>$60</a:t>
            </a:r>
            <a:endParaRPr lang="es-MX" sz="1200" dirty="0">
              <a:latin typeface="Avenir Book" panose="02000503020000020003" pitchFamily="2" charset="0"/>
            </a:endParaRPr>
          </a:p>
        </p:txBody>
      </p:sp>
      <p:sp>
        <p:nvSpPr>
          <p:cNvPr id="65" name="CuadroTexto 64">
            <a:extLst>
              <a:ext uri="{FF2B5EF4-FFF2-40B4-BE49-F238E27FC236}">
                <a16:creationId xmlns:a16="http://schemas.microsoft.com/office/drawing/2014/main" id="{A69299B5-224C-784A-8616-8F51CD07114A}"/>
              </a:ext>
            </a:extLst>
          </p:cNvPr>
          <p:cNvSpPr txBox="1"/>
          <p:nvPr/>
        </p:nvSpPr>
        <p:spPr>
          <a:xfrm>
            <a:off x="6207766" y="4252261"/>
            <a:ext cx="1224925" cy="276999"/>
          </a:xfrm>
          <a:prstGeom prst="rect">
            <a:avLst/>
          </a:prstGeom>
          <a:noFill/>
        </p:spPr>
        <p:txBody>
          <a:bodyPr wrap="square" rtlCol="0">
            <a:spAutoFit/>
          </a:bodyPr>
          <a:lstStyle/>
          <a:p>
            <a:pPr algn="ctr">
              <a:tabLst>
                <a:tab pos="431800" algn="l"/>
              </a:tabLst>
            </a:pPr>
            <a:r>
              <a:rPr lang="es-MX" sz="1200" dirty="0">
                <a:solidFill>
                  <a:schemeClr val="accent1"/>
                </a:solidFill>
                <a:latin typeface="Avenir Book" panose="02000503020000020003" pitchFamily="2" charset="0"/>
              </a:rPr>
              <a:t>$52</a:t>
            </a:r>
            <a:endParaRPr lang="es-MX" sz="1200" dirty="0">
              <a:latin typeface="Avenir Book" panose="02000503020000020003" pitchFamily="2" charset="0"/>
            </a:endParaRPr>
          </a:p>
        </p:txBody>
      </p:sp>
      <p:sp>
        <p:nvSpPr>
          <p:cNvPr id="66" name="CuadroTexto 65">
            <a:extLst>
              <a:ext uri="{FF2B5EF4-FFF2-40B4-BE49-F238E27FC236}">
                <a16:creationId xmlns:a16="http://schemas.microsoft.com/office/drawing/2014/main" id="{9289FDA0-E886-2647-B3F4-CA6C484EADBB}"/>
              </a:ext>
            </a:extLst>
          </p:cNvPr>
          <p:cNvSpPr txBox="1"/>
          <p:nvPr/>
        </p:nvSpPr>
        <p:spPr>
          <a:xfrm>
            <a:off x="6207766" y="4961944"/>
            <a:ext cx="1224925" cy="276999"/>
          </a:xfrm>
          <a:prstGeom prst="rect">
            <a:avLst/>
          </a:prstGeom>
          <a:noFill/>
        </p:spPr>
        <p:txBody>
          <a:bodyPr wrap="square" rtlCol="0">
            <a:spAutoFit/>
          </a:bodyPr>
          <a:lstStyle/>
          <a:p>
            <a:pPr algn="ctr">
              <a:tabLst>
                <a:tab pos="431800" algn="l"/>
              </a:tabLst>
            </a:pPr>
            <a:r>
              <a:rPr lang="es-MX" sz="1200" dirty="0">
                <a:solidFill>
                  <a:schemeClr val="accent1"/>
                </a:solidFill>
                <a:latin typeface="Avenir Book" panose="02000503020000020003" pitchFamily="2" charset="0"/>
              </a:rPr>
              <a:t>$30</a:t>
            </a:r>
            <a:endParaRPr lang="es-MX" sz="1200" dirty="0">
              <a:latin typeface="Avenir Book" panose="02000503020000020003" pitchFamily="2" charset="0"/>
            </a:endParaRPr>
          </a:p>
        </p:txBody>
      </p:sp>
      <p:sp>
        <p:nvSpPr>
          <p:cNvPr id="67" name="CuadroTexto 66">
            <a:extLst>
              <a:ext uri="{FF2B5EF4-FFF2-40B4-BE49-F238E27FC236}">
                <a16:creationId xmlns:a16="http://schemas.microsoft.com/office/drawing/2014/main" id="{C024C767-773C-0544-8BC0-FD6DF08F7D96}"/>
              </a:ext>
            </a:extLst>
          </p:cNvPr>
          <p:cNvSpPr txBox="1"/>
          <p:nvPr/>
        </p:nvSpPr>
        <p:spPr>
          <a:xfrm>
            <a:off x="7504303" y="3556225"/>
            <a:ext cx="1224925" cy="276999"/>
          </a:xfrm>
          <a:prstGeom prst="rect">
            <a:avLst/>
          </a:prstGeom>
          <a:noFill/>
        </p:spPr>
        <p:txBody>
          <a:bodyPr wrap="square" rtlCol="0">
            <a:spAutoFit/>
          </a:bodyPr>
          <a:lstStyle/>
          <a:p>
            <a:pPr algn="ctr">
              <a:tabLst>
                <a:tab pos="431800" algn="l"/>
              </a:tabLst>
            </a:pPr>
            <a:r>
              <a:rPr lang="es-MX" sz="1200" dirty="0">
                <a:solidFill>
                  <a:schemeClr val="accent1"/>
                </a:solidFill>
                <a:latin typeface="Avenir Book" panose="02000503020000020003" pitchFamily="2" charset="0"/>
              </a:rPr>
              <a:t>$720</a:t>
            </a:r>
            <a:endParaRPr lang="es-MX" sz="1200" dirty="0">
              <a:latin typeface="Avenir Book" panose="02000503020000020003" pitchFamily="2" charset="0"/>
            </a:endParaRPr>
          </a:p>
        </p:txBody>
      </p:sp>
      <p:sp>
        <p:nvSpPr>
          <p:cNvPr id="68" name="CuadroTexto 67">
            <a:extLst>
              <a:ext uri="{FF2B5EF4-FFF2-40B4-BE49-F238E27FC236}">
                <a16:creationId xmlns:a16="http://schemas.microsoft.com/office/drawing/2014/main" id="{7967D3FA-F0D1-F642-A314-3C7EEF79F404}"/>
              </a:ext>
            </a:extLst>
          </p:cNvPr>
          <p:cNvSpPr txBox="1"/>
          <p:nvPr/>
        </p:nvSpPr>
        <p:spPr>
          <a:xfrm>
            <a:off x="7504303" y="4252261"/>
            <a:ext cx="1224925" cy="276999"/>
          </a:xfrm>
          <a:prstGeom prst="rect">
            <a:avLst/>
          </a:prstGeom>
          <a:noFill/>
        </p:spPr>
        <p:txBody>
          <a:bodyPr wrap="square" rtlCol="0">
            <a:spAutoFit/>
          </a:bodyPr>
          <a:lstStyle/>
          <a:p>
            <a:pPr algn="ctr">
              <a:tabLst>
                <a:tab pos="431800" algn="l"/>
              </a:tabLst>
            </a:pPr>
            <a:r>
              <a:rPr lang="es-MX" sz="1200" dirty="0">
                <a:solidFill>
                  <a:schemeClr val="accent1"/>
                </a:solidFill>
                <a:latin typeface="Avenir Book" panose="02000503020000020003" pitchFamily="2" charset="0"/>
              </a:rPr>
              <a:t>$624</a:t>
            </a:r>
            <a:endParaRPr lang="es-MX" sz="1200" dirty="0">
              <a:latin typeface="Avenir Book" panose="02000503020000020003" pitchFamily="2" charset="0"/>
            </a:endParaRPr>
          </a:p>
        </p:txBody>
      </p:sp>
      <p:sp>
        <p:nvSpPr>
          <p:cNvPr id="69" name="CuadroTexto 68">
            <a:extLst>
              <a:ext uri="{FF2B5EF4-FFF2-40B4-BE49-F238E27FC236}">
                <a16:creationId xmlns:a16="http://schemas.microsoft.com/office/drawing/2014/main" id="{D4F2569E-CB06-364E-B8D1-93D25812600D}"/>
              </a:ext>
            </a:extLst>
          </p:cNvPr>
          <p:cNvSpPr txBox="1"/>
          <p:nvPr/>
        </p:nvSpPr>
        <p:spPr>
          <a:xfrm>
            <a:off x="7504303" y="4961944"/>
            <a:ext cx="1224925" cy="276999"/>
          </a:xfrm>
          <a:prstGeom prst="rect">
            <a:avLst/>
          </a:prstGeom>
          <a:noFill/>
        </p:spPr>
        <p:txBody>
          <a:bodyPr wrap="square" rtlCol="0">
            <a:spAutoFit/>
          </a:bodyPr>
          <a:lstStyle/>
          <a:p>
            <a:pPr algn="ctr">
              <a:tabLst>
                <a:tab pos="431800" algn="l"/>
              </a:tabLst>
            </a:pPr>
            <a:r>
              <a:rPr lang="es-MX" sz="1200" dirty="0">
                <a:solidFill>
                  <a:schemeClr val="accent1"/>
                </a:solidFill>
                <a:latin typeface="Avenir Book" panose="02000503020000020003" pitchFamily="2" charset="0"/>
              </a:rPr>
              <a:t>$360</a:t>
            </a:r>
            <a:endParaRPr lang="es-MX" sz="1200" dirty="0">
              <a:latin typeface="Avenir Book" panose="02000503020000020003" pitchFamily="2" charset="0"/>
            </a:endParaRPr>
          </a:p>
        </p:txBody>
      </p:sp>
      <p:sp>
        <p:nvSpPr>
          <p:cNvPr id="2" name="Marcador de número de diapositiva 1">
            <a:extLst>
              <a:ext uri="{FF2B5EF4-FFF2-40B4-BE49-F238E27FC236}">
                <a16:creationId xmlns:a16="http://schemas.microsoft.com/office/drawing/2014/main" id="{FF355D31-D50A-3D45-90F3-D0D4AF540F03}"/>
              </a:ext>
            </a:extLst>
          </p:cNvPr>
          <p:cNvSpPr>
            <a:spLocks noGrp="1"/>
          </p:cNvSpPr>
          <p:nvPr>
            <p:ph type="sldNum" sz="quarter" idx="14"/>
          </p:nvPr>
        </p:nvSpPr>
        <p:spPr/>
        <p:txBody>
          <a:bodyPr/>
          <a:lstStyle/>
          <a:p>
            <a:fld id="{65BC6105-8ECF-422C-9438-6249158F5CCB}" type="slidenum">
              <a:rPr lang="en-CA" smtClean="0"/>
              <a:pPr/>
              <a:t>26</a:t>
            </a:fld>
            <a:endParaRPr lang="en-CA" dirty="0"/>
          </a:p>
        </p:txBody>
      </p:sp>
      <p:sp>
        <p:nvSpPr>
          <p:cNvPr id="39" name="Rectangle 38">
            <a:extLst>
              <a:ext uri="{FF2B5EF4-FFF2-40B4-BE49-F238E27FC236}">
                <a16:creationId xmlns:a16="http://schemas.microsoft.com/office/drawing/2014/main" id="{393345F3-AD72-4753-8800-B08BA2FB6697}"/>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28340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smart consumer</a:t>
            </a:r>
          </a:p>
        </p:txBody>
      </p:sp>
      <p:sp>
        <p:nvSpPr>
          <p:cNvPr id="10" name="Rectángulo 9">
            <a:extLst>
              <a:ext uri="{FF2B5EF4-FFF2-40B4-BE49-F238E27FC236}">
                <a16:creationId xmlns:a16="http://schemas.microsoft.com/office/drawing/2014/main" id="{2F9F66F4-E309-3D4E-AA4A-478CD0776AEC}"/>
              </a:ext>
            </a:extLst>
          </p:cNvPr>
          <p:cNvSpPr/>
          <p:nvPr/>
        </p:nvSpPr>
        <p:spPr>
          <a:xfrm>
            <a:off x="457200" y="885182"/>
            <a:ext cx="4624086"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Track Your Spending</a:t>
            </a:r>
            <a:endParaRPr lang="es-MX" sz="3600" b="1" dirty="0">
              <a:solidFill>
                <a:srgbClr val="952D1A"/>
              </a:solidFill>
              <a:latin typeface="Avenir Heavy" panose="02000503020000020003" pitchFamily="2" charset="0"/>
            </a:endParaRPr>
          </a:p>
        </p:txBody>
      </p:sp>
      <p:sp>
        <p:nvSpPr>
          <p:cNvPr id="2" name="Rectangle 1">
            <a:extLst>
              <a:ext uri="{FF2B5EF4-FFF2-40B4-BE49-F238E27FC236}">
                <a16:creationId xmlns:a16="http://schemas.microsoft.com/office/drawing/2014/main" id="{D2A827AA-AC6C-4DAE-AAB8-FA43282BA57D}"/>
              </a:ext>
            </a:extLst>
          </p:cNvPr>
          <p:cNvSpPr/>
          <p:nvPr/>
        </p:nvSpPr>
        <p:spPr>
          <a:xfrm>
            <a:off x="144683" y="6026261"/>
            <a:ext cx="5249120" cy="276999"/>
          </a:xfrm>
          <a:prstGeom prst="rect">
            <a:avLst/>
          </a:prstGeom>
        </p:spPr>
        <p:txBody>
          <a:bodyPr wrap="square">
            <a:spAutoFit/>
          </a:bodyPr>
          <a:lstStyle/>
          <a:p>
            <a:r>
              <a:rPr lang="en-CA" sz="1200" dirty="0">
                <a:hlinkClick r:id="rId3"/>
              </a:rPr>
              <a:t>Track o Matic https://www.youtube.com/watch?v=7EheCbT1iU4</a:t>
            </a:r>
            <a:endParaRPr lang="en-CA" sz="1200" dirty="0"/>
          </a:p>
        </p:txBody>
      </p:sp>
      <p:pic>
        <p:nvPicPr>
          <p:cNvPr id="11" name="Imagen 9" descr="Imagen que contiene monitor, electrónica, ordenador, mesa&#10;&#10;Descripción generada automáticamente">
            <a:extLst>
              <a:ext uri="{FF2B5EF4-FFF2-40B4-BE49-F238E27FC236}">
                <a16:creationId xmlns:a16="http://schemas.microsoft.com/office/drawing/2014/main" id="{025518FA-ADF5-4871-BA84-192847D40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7406" y="1584957"/>
            <a:ext cx="5747759" cy="4526360"/>
          </a:xfrm>
          <a:prstGeom prst="rect">
            <a:avLst/>
          </a:prstGeom>
        </p:spPr>
      </p:pic>
      <p:pic>
        <p:nvPicPr>
          <p:cNvPr id="4" name="Picture 3">
            <a:extLst>
              <a:ext uri="{FF2B5EF4-FFF2-40B4-BE49-F238E27FC236}">
                <a16:creationId xmlns:a16="http://schemas.microsoft.com/office/drawing/2014/main" id="{2CA26879-8CC4-45FC-9196-EA6B586BEC70}"/>
              </a:ext>
            </a:extLst>
          </p:cNvPr>
          <p:cNvPicPr>
            <a:picLocks noChangeAspect="1"/>
          </p:cNvPicPr>
          <p:nvPr/>
        </p:nvPicPr>
        <p:blipFill>
          <a:blip r:embed="rId5"/>
          <a:stretch>
            <a:fillRect/>
          </a:stretch>
        </p:blipFill>
        <p:spPr>
          <a:xfrm>
            <a:off x="2624560" y="1805651"/>
            <a:ext cx="4669455" cy="2857915"/>
          </a:xfrm>
          <a:prstGeom prst="rect">
            <a:avLst/>
          </a:prstGeom>
        </p:spPr>
      </p:pic>
      <p:sp>
        <p:nvSpPr>
          <p:cNvPr id="5" name="Marcador de número de diapositiva 4">
            <a:extLst>
              <a:ext uri="{FF2B5EF4-FFF2-40B4-BE49-F238E27FC236}">
                <a16:creationId xmlns:a16="http://schemas.microsoft.com/office/drawing/2014/main" id="{08650F2E-B311-B84A-92AA-22ED4B07663B}"/>
              </a:ext>
            </a:extLst>
          </p:cNvPr>
          <p:cNvSpPr>
            <a:spLocks noGrp="1"/>
          </p:cNvSpPr>
          <p:nvPr>
            <p:ph type="sldNum" sz="quarter" idx="14"/>
          </p:nvPr>
        </p:nvSpPr>
        <p:spPr/>
        <p:txBody>
          <a:bodyPr/>
          <a:lstStyle/>
          <a:p>
            <a:fld id="{65BC6105-8ECF-422C-9438-6249158F5CCB}" type="slidenum">
              <a:rPr lang="en-CA" smtClean="0"/>
              <a:pPr/>
              <a:t>27</a:t>
            </a:fld>
            <a:endParaRPr lang="en-CA" dirty="0"/>
          </a:p>
        </p:txBody>
      </p:sp>
      <p:sp>
        <p:nvSpPr>
          <p:cNvPr id="8" name="Rectangle 7">
            <a:extLst>
              <a:ext uri="{FF2B5EF4-FFF2-40B4-BE49-F238E27FC236}">
                <a16:creationId xmlns:a16="http://schemas.microsoft.com/office/drawing/2014/main" id="{18755F50-FCC6-488A-9E7D-7A08436DAFEA}"/>
              </a:ext>
            </a:extLst>
          </p:cNvPr>
          <p:cNvSpPr/>
          <p:nvPr/>
        </p:nvSpPr>
        <p:spPr>
          <a:xfrm>
            <a:off x="3125165" y="6304287"/>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30810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Need vs wants</a:t>
            </a:r>
          </a:p>
        </p:txBody>
      </p:sp>
      <p:sp>
        <p:nvSpPr>
          <p:cNvPr id="6" name="Content Placeholder 5"/>
          <p:cNvSpPr>
            <a:spLocks noGrp="1"/>
          </p:cNvSpPr>
          <p:nvPr>
            <p:ph sz="quarter" idx="16"/>
          </p:nvPr>
        </p:nvSpPr>
        <p:spPr>
          <a:xfrm>
            <a:off x="1651251" y="2077715"/>
            <a:ext cx="7157239" cy="3433438"/>
          </a:xfrm>
        </p:spPr>
        <p:txBody>
          <a:bodyPr>
            <a:noAutofit/>
          </a:bodyPr>
          <a:lstStyle/>
          <a:p>
            <a:pPr eaLnBrk="0" hangingPunct="0">
              <a:lnSpc>
                <a:spcPct val="120000"/>
              </a:lnSpc>
              <a:defRPr/>
            </a:pPr>
            <a:r>
              <a:rPr lang="en-US" sz="2400" dirty="0">
                <a:ea typeface="ヒラギノ角ゴ Pro W3" pitchFamily="-123" charset="-128"/>
                <a:cs typeface="ヒラギノ角ゴ Pro W3" pitchFamily="-123" charset="-128"/>
              </a:rPr>
              <a:t>When does a want become a need?</a:t>
            </a:r>
          </a:p>
          <a:p>
            <a:pPr eaLnBrk="0" hangingPunct="0">
              <a:lnSpc>
                <a:spcPct val="120000"/>
              </a:lnSpc>
              <a:defRPr/>
            </a:pPr>
            <a:r>
              <a:rPr lang="en-US" sz="2400" dirty="0">
                <a:ea typeface="ヒラギノ角ゴ Pro W3" pitchFamily="-123" charset="-128"/>
                <a:cs typeface="ヒラギノ角ゴ Pro W3" pitchFamily="-123" charset="-128"/>
              </a:rPr>
              <a:t>What motivates you to buy – advertising, friends, trendy styles, boredom?</a:t>
            </a:r>
          </a:p>
          <a:p>
            <a:pPr eaLnBrk="0" hangingPunct="0">
              <a:lnSpc>
                <a:spcPct val="120000"/>
              </a:lnSpc>
              <a:defRPr/>
            </a:pPr>
            <a:r>
              <a:rPr lang="en-US" sz="2400" dirty="0">
                <a:ea typeface="ヒラギノ角ゴ Pro W3" pitchFamily="-123" charset="-128"/>
                <a:cs typeface="ヒラギノ角ゴ Pro W3" pitchFamily="-123" charset="-128"/>
              </a:rPr>
              <a:t>Do your purchases make you happier?</a:t>
            </a:r>
          </a:p>
          <a:p>
            <a:pPr eaLnBrk="0" hangingPunct="0">
              <a:lnSpc>
                <a:spcPct val="120000"/>
              </a:lnSpc>
              <a:defRPr/>
            </a:pPr>
            <a:r>
              <a:rPr lang="en-US" sz="2400" dirty="0">
                <a:ea typeface="ヒラギノ角ゴ Pro W3" pitchFamily="-123" charset="-128"/>
                <a:cs typeface="ヒラギノ角ゴ Pro W3" pitchFamily="-123" charset="-128"/>
              </a:rPr>
              <a:t>What ‘needs’ do you have that are now collecting dust?</a:t>
            </a:r>
          </a:p>
          <a:p>
            <a:pPr eaLnBrk="0" hangingPunct="0">
              <a:lnSpc>
                <a:spcPct val="120000"/>
              </a:lnSpc>
              <a:defRPr/>
            </a:pPr>
            <a:r>
              <a:rPr lang="en-US" sz="2400" dirty="0">
                <a:ea typeface="ヒラギノ角ゴ Pro W3" pitchFamily="-123" charset="-128"/>
                <a:cs typeface="ヒラギノ角ゴ Pro W3" pitchFamily="-123" charset="-128"/>
              </a:rPr>
              <a:t>What ‘needs’ did you buy that you only used once?</a:t>
            </a:r>
          </a:p>
          <a:p>
            <a:pPr eaLnBrk="0" hangingPunct="0">
              <a:lnSpc>
                <a:spcPct val="120000"/>
              </a:lnSpc>
              <a:defRPr/>
            </a:pPr>
            <a:endParaRPr lang="en-US" sz="2400" dirty="0">
              <a:ea typeface="ヒラギノ角ゴ Pro W3" pitchFamily="-123" charset="-128"/>
              <a:cs typeface="ヒラギノ角ゴ Pro W3" pitchFamily="-123" charset="-128"/>
            </a:endParaRPr>
          </a:p>
        </p:txBody>
      </p:sp>
      <p:sp>
        <p:nvSpPr>
          <p:cNvPr id="7" name="Rectángulo 6">
            <a:extLst>
              <a:ext uri="{FF2B5EF4-FFF2-40B4-BE49-F238E27FC236}">
                <a16:creationId xmlns:a16="http://schemas.microsoft.com/office/drawing/2014/main" id="{C652C512-2F98-BE46-A7FE-0CD68E7FDA6C}"/>
              </a:ext>
            </a:extLst>
          </p:cNvPr>
          <p:cNvSpPr/>
          <p:nvPr/>
        </p:nvSpPr>
        <p:spPr>
          <a:xfrm>
            <a:off x="616680" y="851144"/>
            <a:ext cx="4844684" cy="646331"/>
          </a:xfrm>
          <a:prstGeom prst="rect">
            <a:avLst/>
          </a:prstGeom>
        </p:spPr>
        <p:txBody>
          <a:bodyPr wrap="square">
            <a:spAutoFit/>
          </a:bodyPr>
          <a:lstStyle/>
          <a:p>
            <a:r>
              <a:rPr lang="en-CA" sz="3600" b="1" dirty="0">
                <a:solidFill>
                  <a:schemeClr val="tx2"/>
                </a:solidFill>
                <a:latin typeface="Avenir Heavy" panose="02000503020000020003" pitchFamily="2" charset="0"/>
              </a:rPr>
              <a:t>Ask Yourself</a:t>
            </a:r>
            <a:endParaRPr lang="es-MX" sz="3600" b="1" dirty="0">
              <a:solidFill>
                <a:schemeClr val="tx2"/>
              </a:solidFill>
              <a:latin typeface="Avenir Heavy" panose="02000503020000020003" pitchFamily="2" charset="0"/>
            </a:endParaRPr>
          </a:p>
        </p:txBody>
      </p:sp>
      <p:pic>
        <p:nvPicPr>
          <p:cNvPr id="4" name="Imagen 3">
            <a:extLst>
              <a:ext uri="{FF2B5EF4-FFF2-40B4-BE49-F238E27FC236}">
                <a16:creationId xmlns:a16="http://schemas.microsoft.com/office/drawing/2014/main" id="{D858524E-14F0-9E48-91CF-C137DE2249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898" y="2361825"/>
            <a:ext cx="908050" cy="927100"/>
          </a:xfrm>
          <a:prstGeom prst="rect">
            <a:avLst/>
          </a:prstGeom>
        </p:spPr>
      </p:pic>
      <p:pic>
        <p:nvPicPr>
          <p:cNvPr id="9" name="Imagen 8">
            <a:extLst>
              <a:ext uri="{FF2B5EF4-FFF2-40B4-BE49-F238E27FC236}">
                <a16:creationId xmlns:a16="http://schemas.microsoft.com/office/drawing/2014/main" id="{3600847D-1F32-0B43-8E96-B7946A3489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201" y="3916733"/>
            <a:ext cx="908050" cy="927100"/>
          </a:xfrm>
          <a:prstGeom prst="rect">
            <a:avLst/>
          </a:prstGeom>
        </p:spPr>
      </p:pic>
      <p:sp>
        <p:nvSpPr>
          <p:cNvPr id="10" name="CuadroTexto 9">
            <a:extLst>
              <a:ext uri="{FF2B5EF4-FFF2-40B4-BE49-F238E27FC236}">
                <a16:creationId xmlns:a16="http://schemas.microsoft.com/office/drawing/2014/main" id="{74FCBE89-EC28-104E-B094-C0AFD88E5A22}"/>
              </a:ext>
            </a:extLst>
          </p:cNvPr>
          <p:cNvSpPr txBox="1"/>
          <p:nvPr/>
        </p:nvSpPr>
        <p:spPr>
          <a:xfrm>
            <a:off x="1801670" y="5511153"/>
            <a:ext cx="4884517" cy="738664"/>
          </a:xfrm>
          <a:prstGeom prst="rect">
            <a:avLst/>
          </a:prstGeom>
          <a:noFill/>
        </p:spPr>
        <p:txBody>
          <a:bodyPr wrap="square" rtlCol="0">
            <a:spAutoFit/>
          </a:bodyPr>
          <a:lstStyle/>
          <a:p>
            <a:r>
              <a:rPr lang="en-CA" sz="2400" b="1" dirty="0">
                <a:solidFill>
                  <a:schemeClr val="tx2"/>
                </a:solidFill>
                <a:latin typeface="Avenir Black" panose="02000503020000020003" pitchFamily="2" charset="0"/>
                <a:ea typeface="ヒラギノ角ゴ Pro W3" pitchFamily="-123" charset="-128"/>
              </a:rPr>
              <a:t>What can you learn to live without?</a:t>
            </a:r>
            <a:r>
              <a:rPr lang="en-CA" sz="2000" b="1" dirty="0">
                <a:solidFill>
                  <a:schemeClr val="bg1"/>
                </a:solidFill>
                <a:latin typeface="Avenir Black" panose="02000503020000020003" pitchFamily="2" charset="0"/>
                <a:ea typeface="ヒラギノ角ゴ Pro W3" pitchFamily="-123" charset="-128"/>
              </a:rPr>
              <a:t>?</a:t>
            </a:r>
            <a:endParaRPr lang="en-CA" sz="2000" dirty="0">
              <a:solidFill>
                <a:schemeClr val="bg1"/>
              </a:solidFill>
            </a:endParaRPr>
          </a:p>
          <a:p>
            <a:endParaRPr lang="es-MX" dirty="0"/>
          </a:p>
        </p:txBody>
      </p:sp>
      <p:sp>
        <p:nvSpPr>
          <p:cNvPr id="2" name="Marcador de número de diapositiva 1">
            <a:extLst>
              <a:ext uri="{FF2B5EF4-FFF2-40B4-BE49-F238E27FC236}">
                <a16:creationId xmlns:a16="http://schemas.microsoft.com/office/drawing/2014/main" id="{5F3BA7A8-9C22-FE42-AE1E-060B72266DCF}"/>
              </a:ext>
            </a:extLst>
          </p:cNvPr>
          <p:cNvSpPr>
            <a:spLocks noGrp="1"/>
          </p:cNvSpPr>
          <p:nvPr>
            <p:ph type="sldNum" sz="quarter" idx="14"/>
          </p:nvPr>
        </p:nvSpPr>
        <p:spPr/>
        <p:txBody>
          <a:bodyPr/>
          <a:lstStyle/>
          <a:p>
            <a:fld id="{65BC6105-8ECF-422C-9438-6249158F5CCB}" type="slidenum">
              <a:rPr lang="en-CA" smtClean="0"/>
              <a:pPr/>
              <a:t>28</a:t>
            </a:fld>
            <a:endParaRPr lang="en-CA" dirty="0"/>
          </a:p>
        </p:txBody>
      </p:sp>
      <p:sp>
        <p:nvSpPr>
          <p:cNvPr id="12" name="Rectangle 11">
            <a:extLst>
              <a:ext uri="{FF2B5EF4-FFF2-40B4-BE49-F238E27FC236}">
                <a16:creationId xmlns:a16="http://schemas.microsoft.com/office/drawing/2014/main" id="{AB9D3AC9-B679-40A9-BB49-3D0A8B36D6BC}"/>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6159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DA9EC58D-C526-7242-ACD3-7E97B57FA4DD}"/>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5096" r="50000"/>
          <a:stretch/>
        </p:blipFill>
        <p:spPr>
          <a:xfrm>
            <a:off x="0" y="-99391"/>
            <a:ext cx="4572000" cy="6108914"/>
          </a:xfrm>
          <a:prstGeom prst="rect">
            <a:avLst/>
          </a:prstGeom>
        </p:spPr>
      </p:pic>
      <p:sp>
        <p:nvSpPr>
          <p:cNvPr id="17" name="Rectángulo 16">
            <a:extLst>
              <a:ext uri="{FF2B5EF4-FFF2-40B4-BE49-F238E27FC236}">
                <a16:creationId xmlns:a16="http://schemas.microsoft.com/office/drawing/2014/main" id="{9D09527F-6D4D-4F42-BD8E-9E6D61B96774}"/>
              </a:ext>
            </a:extLst>
          </p:cNvPr>
          <p:cNvSpPr/>
          <p:nvPr/>
        </p:nvSpPr>
        <p:spPr>
          <a:xfrm>
            <a:off x="0" y="0"/>
            <a:ext cx="4571607"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ext Placeholder 2"/>
          <p:cNvSpPr>
            <a:spLocks noGrp="1"/>
          </p:cNvSpPr>
          <p:nvPr>
            <p:ph type="body" sz="quarter" idx="11"/>
          </p:nvPr>
        </p:nvSpPr>
        <p:spPr>
          <a:xfrm>
            <a:off x="457200" y="188640"/>
            <a:ext cx="8229600" cy="696542"/>
          </a:xfrm>
        </p:spPr>
        <p:txBody>
          <a:bodyPr>
            <a:normAutofit lnSpcReduction="10000"/>
          </a:bodyPr>
          <a:lstStyle/>
          <a:p>
            <a:r>
              <a:rPr lang="en-CA" sz="4000" dirty="0">
                <a:solidFill>
                  <a:schemeClr val="bg1"/>
                </a:solidFill>
                <a:latin typeface="Avenir Black" panose="02000503020000020003" pitchFamily="2" charset="0"/>
              </a:rPr>
              <a:t>NEEDS VS WANTS</a:t>
            </a:r>
          </a:p>
        </p:txBody>
      </p:sp>
      <p:sp>
        <p:nvSpPr>
          <p:cNvPr id="5" name="Rectángulo 4">
            <a:extLst>
              <a:ext uri="{FF2B5EF4-FFF2-40B4-BE49-F238E27FC236}">
                <a16:creationId xmlns:a16="http://schemas.microsoft.com/office/drawing/2014/main" id="{02603F42-C060-4243-9205-D8AE6B811986}"/>
              </a:ext>
            </a:extLst>
          </p:cNvPr>
          <p:cNvSpPr/>
          <p:nvPr/>
        </p:nvSpPr>
        <p:spPr>
          <a:xfrm>
            <a:off x="179512" y="984573"/>
            <a:ext cx="3977929" cy="1200329"/>
          </a:xfrm>
          <a:prstGeom prst="rect">
            <a:avLst/>
          </a:prstGeom>
        </p:spPr>
        <p:txBody>
          <a:bodyPr wrap="square" anchor="ctr">
            <a:spAutoFit/>
          </a:bodyPr>
          <a:lstStyle/>
          <a:p>
            <a:pPr algn="ctr"/>
            <a:r>
              <a:rPr lang="en-CA" sz="3600" b="1" dirty="0">
                <a:solidFill>
                  <a:schemeClr val="bg1"/>
                </a:solidFill>
                <a:latin typeface="Avenir Heavy" panose="02000503020000020003" pitchFamily="2" charset="0"/>
              </a:rPr>
              <a:t>What is</a:t>
            </a:r>
          </a:p>
          <a:p>
            <a:pPr algn="ctr"/>
            <a:r>
              <a:rPr lang="en-CA" sz="3600" b="1" dirty="0">
                <a:solidFill>
                  <a:schemeClr val="bg1"/>
                </a:solidFill>
                <a:latin typeface="Avenir Heavy" panose="02000503020000020003" pitchFamily="2" charset="0"/>
              </a:rPr>
              <a:t>Your `Latte Factor´?</a:t>
            </a:r>
            <a:endParaRPr lang="es-MX" sz="3600" b="1" dirty="0">
              <a:solidFill>
                <a:schemeClr val="bg1"/>
              </a:solidFill>
              <a:latin typeface="Avenir Heavy" panose="02000503020000020003" pitchFamily="2" charset="0"/>
            </a:endParaRPr>
          </a:p>
        </p:txBody>
      </p:sp>
      <p:sp>
        <p:nvSpPr>
          <p:cNvPr id="14" name="Content Placeholder 5">
            <a:extLst>
              <a:ext uri="{FF2B5EF4-FFF2-40B4-BE49-F238E27FC236}">
                <a16:creationId xmlns:a16="http://schemas.microsoft.com/office/drawing/2014/main" id="{4FB01B55-471A-D24F-AA75-BF14F7C502AF}"/>
              </a:ext>
            </a:extLst>
          </p:cNvPr>
          <p:cNvSpPr>
            <a:spLocks noGrp="1"/>
          </p:cNvSpPr>
          <p:nvPr>
            <p:ph sz="quarter" idx="16"/>
          </p:nvPr>
        </p:nvSpPr>
        <p:spPr>
          <a:xfrm>
            <a:off x="4788024" y="1412777"/>
            <a:ext cx="4176464" cy="4392488"/>
          </a:xfrm>
        </p:spPr>
        <p:txBody>
          <a:bodyPr>
            <a:noAutofit/>
          </a:bodyPr>
          <a:lstStyle/>
          <a:p>
            <a:r>
              <a:rPr lang="en-CA" sz="2400" dirty="0">
                <a:solidFill>
                  <a:srgbClr val="952D1A"/>
                </a:solidFill>
              </a:rPr>
              <a:t>WHAT IS YOUR LATTE FACTOR</a:t>
            </a:r>
          </a:p>
          <a:p>
            <a:pPr lvl="0"/>
            <a:endParaRPr lang="en-CA" sz="2200" dirty="0"/>
          </a:p>
          <a:p>
            <a:pPr marL="114300" indent="-114300" eaLnBrk="0" hangingPunct="0">
              <a:lnSpc>
                <a:spcPct val="120000"/>
              </a:lnSpc>
              <a:spcBef>
                <a:spcPts val="0"/>
              </a:spcBef>
              <a:buSzPct val="70000"/>
              <a:buFontTx/>
              <a:buChar char="•"/>
              <a:defRPr/>
            </a:pPr>
            <a:r>
              <a:rPr lang="en-US" sz="2200" dirty="0">
                <a:ea typeface="ヒラギノ角ゴ Pro W3" pitchFamily="-123" charset="-128"/>
              </a:rPr>
              <a:t>Designer coffees</a:t>
            </a:r>
          </a:p>
          <a:p>
            <a:pPr marL="114300" indent="-114300" eaLnBrk="0" hangingPunct="0">
              <a:lnSpc>
                <a:spcPct val="120000"/>
              </a:lnSpc>
              <a:spcBef>
                <a:spcPts val="0"/>
              </a:spcBef>
              <a:buSzPct val="70000"/>
              <a:buFontTx/>
              <a:buChar char="•"/>
              <a:defRPr/>
            </a:pPr>
            <a:r>
              <a:rPr lang="en-US" sz="2200" dirty="0">
                <a:ea typeface="ヒラギノ角ゴ Pro W3" pitchFamily="-123" charset="-128"/>
              </a:rPr>
              <a:t> Lunch in restaurants </a:t>
            </a:r>
          </a:p>
          <a:p>
            <a:pPr marL="114300" indent="-114300" eaLnBrk="0" hangingPunct="0">
              <a:lnSpc>
                <a:spcPct val="120000"/>
              </a:lnSpc>
              <a:spcBef>
                <a:spcPts val="0"/>
              </a:spcBef>
              <a:buSzPct val="70000"/>
              <a:buFontTx/>
              <a:buChar char="•"/>
              <a:defRPr/>
            </a:pPr>
            <a:r>
              <a:rPr lang="en-US" sz="2200" dirty="0">
                <a:ea typeface="ヒラギノ角ゴ Pro W3" pitchFamily="-123" charset="-128"/>
              </a:rPr>
              <a:t> Impulse buys</a:t>
            </a:r>
          </a:p>
          <a:p>
            <a:pPr marL="114300" indent="-114300" eaLnBrk="0" hangingPunct="0">
              <a:lnSpc>
                <a:spcPct val="120000"/>
              </a:lnSpc>
              <a:spcBef>
                <a:spcPts val="0"/>
              </a:spcBef>
              <a:buSzPct val="70000"/>
              <a:buFontTx/>
              <a:buChar char="•"/>
              <a:defRPr/>
            </a:pPr>
            <a:r>
              <a:rPr lang="en-US" sz="2200" dirty="0">
                <a:ea typeface="ヒラギノ角ゴ Pro W3" pitchFamily="-123" charset="-128"/>
              </a:rPr>
              <a:t> The latest, greatest </a:t>
            </a:r>
            <a:r>
              <a:rPr lang="en-US" sz="1200" dirty="0">
                <a:ea typeface="ヒラギノ角ゴ Pro W3" pitchFamily="-123" charset="-128"/>
              </a:rPr>
              <a:t>[fill in the blank]</a:t>
            </a:r>
          </a:p>
          <a:p>
            <a:pPr marL="114300" indent="-114300" eaLnBrk="0" hangingPunct="0">
              <a:lnSpc>
                <a:spcPct val="120000"/>
              </a:lnSpc>
              <a:spcBef>
                <a:spcPts val="0"/>
              </a:spcBef>
              <a:buSzPct val="70000"/>
              <a:buFontTx/>
              <a:buChar char="•"/>
              <a:defRPr/>
            </a:pPr>
            <a:r>
              <a:rPr lang="en-US" sz="2200" dirty="0">
                <a:ea typeface="ヒラギノ角ゴ Pro W3" pitchFamily="-123" charset="-128"/>
              </a:rPr>
              <a:t>What are some of yours?  How much are these ‘wants’ costing you?</a:t>
            </a:r>
            <a:endParaRPr lang="en-CA" sz="2200" dirty="0"/>
          </a:p>
        </p:txBody>
      </p:sp>
      <p:sp>
        <p:nvSpPr>
          <p:cNvPr id="16" name="Text Placeholder 4">
            <a:extLst>
              <a:ext uri="{FF2B5EF4-FFF2-40B4-BE49-F238E27FC236}">
                <a16:creationId xmlns:a16="http://schemas.microsoft.com/office/drawing/2014/main" id="{087FFB0C-281A-9A4E-A3E3-70A576F34A70}"/>
              </a:ext>
            </a:extLst>
          </p:cNvPr>
          <p:cNvSpPr txBox="1">
            <a:spLocks/>
          </p:cNvSpPr>
          <p:nvPr/>
        </p:nvSpPr>
        <p:spPr>
          <a:xfrm>
            <a:off x="521607" y="2752694"/>
            <a:ext cx="3528392" cy="2476506"/>
          </a:xfrm>
          <a:prstGeom prst="rect">
            <a:avLst/>
          </a:prstGeom>
          <a:ln>
            <a:noFill/>
          </a:ln>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b="0" i="0" kern="1200" cap="none" baseline="0">
                <a:solidFill>
                  <a:srgbClr val="000000"/>
                </a:solidFill>
                <a:latin typeface="Univers Light" panose="020F0302020204030204" pitchFamily="34"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400" b="1" dirty="0">
                <a:solidFill>
                  <a:schemeClr val="bg1"/>
                </a:solidFill>
                <a:latin typeface="Avenir Black" panose="02000503020000020003" pitchFamily="2" charset="0"/>
                <a:ea typeface="ヒラギノ角ゴ Pro W3" pitchFamily="-123" charset="-128"/>
                <a:cs typeface="ヒラギノ角ゴ Pro W3" pitchFamily="-123" charset="-128"/>
              </a:rPr>
              <a:t>“We’ve all got a latte factor, regardless of our income level.” </a:t>
            </a:r>
            <a:br>
              <a:rPr lang="en-US" sz="2400" b="1" dirty="0">
                <a:solidFill>
                  <a:schemeClr val="bg1"/>
                </a:solidFill>
                <a:latin typeface="Avenir Black" panose="02000503020000020003" pitchFamily="2" charset="0"/>
                <a:ea typeface="ヒラギノ角ゴ Pro W3" pitchFamily="-123" charset="-128"/>
                <a:cs typeface="ヒラギノ角ゴ Pro W3" pitchFamily="-123" charset="-128"/>
              </a:rPr>
            </a:br>
            <a:endParaRPr lang="en-US" sz="2400" b="1" dirty="0">
              <a:solidFill>
                <a:schemeClr val="bg1"/>
              </a:solidFill>
              <a:latin typeface="Avenir Black" panose="02000503020000020003" pitchFamily="2" charset="0"/>
              <a:ea typeface="ヒラギノ角ゴ Pro W3" pitchFamily="-123" charset="-128"/>
              <a:cs typeface="ヒラギノ角ゴ Pro W3" pitchFamily="-123" charset="-128"/>
            </a:endParaRPr>
          </a:p>
          <a:p>
            <a:pPr algn="ctr"/>
            <a:r>
              <a:rPr lang="en-US" sz="1700" b="1" dirty="0">
                <a:solidFill>
                  <a:schemeClr val="bg1"/>
                </a:solidFill>
                <a:latin typeface="Avenir Heavy" panose="02000503020000020003" pitchFamily="2" charset="0"/>
                <a:ea typeface="ヒラギノ角ゴ Pro W3" pitchFamily="-123" charset="-128"/>
                <a:cs typeface="ヒラギノ角ゴ Pro W3" pitchFamily="-123" charset="-128"/>
              </a:rPr>
              <a:t>– David Bach</a:t>
            </a:r>
          </a:p>
        </p:txBody>
      </p:sp>
      <p:sp>
        <p:nvSpPr>
          <p:cNvPr id="2" name="Marcador de número de diapositiva 1">
            <a:extLst>
              <a:ext uri="{FF2B5EF4-FFF2-40B4-BE49-F238E27FC236}">
                <a16:creationId xmlns:a16="http://schemas.microsoft.com/office/drawing/2014/main" id="{578C7B0D-3A3B-184C-A2A5-6975731ACE22}"/>
              </a:ext>
            </a:extLst>
          </p:cNvPr>
          <p:cNvSpPr>
            <a:spLocks noGrp="1"/>
          </p:cNvSpPr>
          <p:nvPr>
            <p:ph type="sldNum" sz="quarter" idx="14"/>
          </p:nvPr>
        </p:nvSpPr>
        <p:spPr/>
        <p:txBody>
          <a:bodyPr/>
          <a:lstStyle/>
          <a:p>
            <a:fld id="{65BC6105-8ECF-422C-9438-6249158F5CCB}" type="slidenum">
              <a:rPr lang="en-CA" smtClean="0"/>
              <a:pPr/>
              <a:t>29</a:t>
            </a:fld>
            <a:endParaRPr lang="en-CA" dirty="0"/>
          </a:p>
        </p:txBody>
      </p:sp>
      <p:sp>
        <p:nvSpPr>
          <p:cNvPr id="9" name="Rectangle 8">
            <a:extLst>
              <a:ext uri="{FF2B5EF4-FFF2-40B4-BE49-F238E27FC236}">
                <a16:creationId xmlns:a16="http://schemas.microsoft.com/office/drawing/2014/main" id="{05D6EF72-1011-487B-AF09-1CBCAD342624}"/>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6271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descr="Imagen que contiene pared, interior, persona&#10;&#10;Descripción generada automáticamente">
            <a:extLst>
              <a:ext uri="{FF2B5EF4-FFF2-40B4-BE49-F238E27FC236}">
                <a16:creationId xmlns:a16="http://schemas.microsoft.com/office/drawing/2014/main" id="{5A220C90-8FF3-B744-86B2-C716F517776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7580" r="41804"/>
          <a:stretch/>
        </p:blipFill>
        <p:spPr>
          <a:xfrm>
            <a:off x="-3573" y="0"/>
            <a:ext cx="4571607" cy="6021288"/>
          </a:xfrm>
          <a:prstGeom prst="rect">
            <a:avLst/>
          </a:prstGeom>
        </p:spPr>
      </p:pic>
      <p:sp>
        <p:nvSpPr>
          <p:cNvPr id="7" name="Rectángulo 6">
            <a:extLst>
              <a:ext uri="{FF2B5EF4-FFF2-40B4-BE49-F238E27FC236}">
                <a16:creationId xmlns:a16="http://schemas.microsoft.com/office/drawing/2014/main" id="{8F9ADA46-6B60-D04E-A292-46ECE0F4E4C7}"/>
              </a:ext>
            </a:extLst>
          </p:cNvPr>
          <p:cNvSpPr/>
          <p:nvPr/>
        </p:nvSpPr>
        <p:spPr>
          <a:xfrm>
            <a:off x="-15640" y="0"/>
            <a:ext cx="4571607" cy="6021288"/>
          </a:xfrm>
          <a:prstGeom prst="rect">
            <a:avLst/>
          </a:prstGeom>
          <a:solidFill>
            <a:srgbClr val="5D734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ontent Placeholder 5"/>
          <p:cNvSpPr>
            <a:spLocks noGrp="1"/>
          </p:cNvSpPr>
          <p:nvPr>
            <p:ph sz="quarter" idx="16"/>
          </p:nvPr>
        </p:nvSpPr>
        <p:spPr>
          <a:xfrm>
            <a:off x="4571607" y="1412776"/>
            <a:ext cx="4392881" cy="4497503"/>
          </a:xfrm>
        </p:spPr>
        <p:txBody>
          <a:bodyPr>
            <a:noAutofit/>
          </a:bodyPr>
          <a:lstStyle/>
          <a:p>
            <a:pPr marL="342900" lvl="0" indent="-342900">
              <a:buFont typeface="Arial" panose="020B0604020202020204" pitchFamily="34" charset="0"/>
              <a:buChar char="•"/>
            </a:pPr>
            <a:r>
              <a:rPr lang="en-CA" sz="2200" dirty="0"/>
              <a:t>Control your financial future</a:t>
            </a:r>
          </a:p>
          <a:p>
            <a:pPr marL="342900" lvl="0" indent="-342900">
              <a:buFont typeface="Arial" panose="020B0604020202020204" pitchFamily="34" charset="0"/>
              <a:buChar char="•"/>
            </a:pPr>
            <a:r>
              <a:rPr lang="en-CA" sz="2200" dirty="0"/>
              <a:t>Achieve your life goals</a:t>
            </a:r>
          </a:p>
          <a:p>
            <a:pPr marL="342900" lvl="0" indent="-342900">
              <a:buFont typeface="Arial" panose="020B0604020202020204" pitchFamily="34" charset="0"/>
              <a:buChar char="•"/>
            </a:pPr>
            <a:r>
              <a:rPr lang="en-CA" sz="2200" dirty="0"/>
              <a:t>Provide for yourself and your family</a:t>
            </a:r>
          </a:p>
          <a:p>
            <a:pPr marL="342900" lvl="0" indent="-342900">
              <a:buFont typeface="Arial" panose="020B0604020202020204" pitchFamily="34" charset="0"/>
              <a:buChar char="•"/>
            </a:pPr>
            <a:r>
              <a:rPr lang="en-CA" sz="2200" dirty="0"/>
              <a:t>Be a smarter consumer</a:t>
            </a:r>
          </a:p>
          <a:p>
            <a:pPr marL="342900" lvl="0" indent="-342900">
              <a:buFont typeface="Arial" panose="020B0604020202020204" pitchFamily="34" charset="0"/>
              <a:buChar char="•"/>
            </a:pPr>
            <a:r>
              <a:rPr lang="en-CA" sz="2200" dirty="0"/>
              <a:t>Reduce stress and sleep better at night</a:t>
            </a:r>
          </a:p>
          <a:p>
            <a:pPr marL="342900" lvl="0" indent="-342900">
              <a:buFont typeface="Arial" panose="020B0604020202020204" pitchFamily="34" charset="0"/>
              <a:buChar char="•"/>
            </a:pPr>
            <a:r>
              <a:rPr lang="en-CA" sz="2200" dirty="0"/>
              <a:t>Be more confident in your ability to manage your finances and daily living expenses</a:t>
            </a:r>
          </a:p>
        </p:txBody>
      </p:sp>
      <p:sp>
        <p:nvSpPr>
          <p:cNvPr id="5" name="Rectángulo 4">
            <a:extLst>
              <a:ext uri="{FF2B5EF4-FFF2-40B4-BE49-F238E27FC236}">
                <a16:creationId xmlns:a16="http://schemas.microsoft.com/office/drawing/2014/main" id="{02603F42-C060-4243-9205-D8AE6B811986}"/>
              </a:ext>
            </a:extLst>
          </p:cNvPr>
          <p:cNvSpPr/>
          <p:nvPr/>
        </p:nvSpPr>
        <p:spPr>
          <a:xfrm>
            <a:off x="5294428" y="212447"/>
            <a:ext cx="2848730" cy="1200329"/>
          </a:xfrm>
          <a:prstGeom prst="rect">
            <a:avLst/>
          </a:prstGeom>
        </p:spPr>
        <p:txBody>
          <a:bodyPr wrap="square" anchor="ctr">
            <a:spAutoFit/>
          </a:bodyPr>
          <a:lstStyle/>
          <a:p>
            <a:r>
              <a:rPr lang="en-CA" sz="3600" b="1" dirty="0">
                <a:solidFill>
                  <a:schemeClr val="tx1">
                    <a:lumMod val="75000"/>
                  </a:schemeClr>
                </a:solidFill>
                <a:latin typeface="Avenir Heavy" panose="02000503020000020003" pitchFamily="2" charset="0"/>
              </a:rPr>
              <a:t>Benefits of Budgeting</a:t>
            </a:r>
            <a:endParaRPr lang="es-MX" sz="3600" b="1" dirty="0">
              <a:solidFill>
                <a:schemeClr val="tx1">
                  <a:lumMod val="75000"/>
                </a:schemeClr>
              </a:solidFill>
              <a:latin typeface="Avenir Heavy" panose="02000503020000020003" pitchFamily="2" charset="0"/>
            </a:endParaRPr>
          </a:p>
        </p:txBody>
      </p:sp>
      <p:sp>
        <p:nvSpPr>
          <p:cNvPr id="9" name="Text Placeholder 2">
            <a:extLst>
              <a:ext uri="{FF2B5EF4-FFF2-40B4-BE49-F238E27FC236}">
                <a16:creationId xmlns:a16="http://schemas.microsoft.com/office/drawing/2014/main" id="{54DB41CF-2875-0641-A50A-45A26BF982A9}"/>
              </a:ext>
            </a:extLst>
          </p:cNvPr>
          <p:cNvSpPr>
            <a:spLocks noGrp="1"/>
          </p:cNvSpPr>
          <p:nvPr>
            <p:ph type="body" sz="quarter" idx="11"/>
          </p:nvPr>
        </p:nvSpPr>
        <p:spPr>
          <a:xfrm>
            <a:off x="734888" y="140170"/>
            <a:ext cx="8229600" cy="696542"/>
          </a:xfrm>
        </p:spPr>
        <p:txBody>
          <a:bodyPr>
            <a:normAutofit lnSpcReduction="10000"/>
          </a:bodyPr>
          <a:lstStyle/>
          <a:p>
            <a:r>
              <a:rPr lang="en-CA" sz="4000" dirty="0">
                <a:solidFill>
                  <a:schemeClr val="bg1"/>
                </a:solidFill>
                <a:latin typeface="Avenir Black" panose="02000503020000020003" pitchFamily="2" charset="0"/>
              </a:rPr>
              <a:t>Budgeting</a:t>
            </a:r>
          </a:p>
        </p:txBody>
      </p:sp>
      <p:sp>
        <p:nvSpPr>
          <p:cNvPr id="2" name="Marcador de número de diapositiva 1">
            <a:extLst>
              <a:ext uri="{FF2B5EF4-FFF2-40B4-BE49-F238E27FC236}">
                <a16:creationId xmlns:a16="http://schemas.microsoft.com/office/drawing/2014/main" id="{AC098C45-6493-D944-8A72-3BF1F395917F}"/>
              </a:ext>
            </a:extLst>
          </p:cNvPr>
          <p:cNvSpPr>
            <a:spLocks noGrp="1"/>
          </p:cNvSpPr>
          <p:nvPr>
            <p:ph type="sldNum" sz="quarter" idx="14"/>
          </p:nvPr>
        </p:nvSpPr>
        <p:spPr/>
        <p:txBody>
          <a:bodyPr/>
          <a:lstStyle/>
          <a:p>
            <a:fld id="{65BC6105-8ECF-422C-9438-6249158F5CCB}" type="slidenum">
              <a:rPr lang="en-CA" smtClean="0"/>
              <a:pPr/>
              <a:t>3</a:t>
            </a:fld>
            <a:endParaRPr lang="en-CA" dirty="0"/>
          </a:p>
        </p:txBody>
      </p:sp>
      <p:sp>
        <p:nvSpPr>
          <p:cNvPr id="10" name="Rectangle 9">
            <a:extLst>
              <a:ext uri="{FF2B5EF4-FFF2-40B4-BE49-F238E27FC236}">
                <a16:creationId xmlns:a16="http://schemas.microsoft.com/office/drawing/2014/main" id="{A268F98D-F4DF-4EDB-998C-10B2D18CBB6D}"/>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46233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02603F42-C060-4243-9205-D8AE6B811986}"/>
              </a:ext>
            </a:extLst>
          </p:cNvPr>
          <p:cNvSpPr/>
          <p:nvPr/>
        </p:nvSpPr>
        <p:spPr>
          <a:xfrm>
            <a:off x="440962" y="875381"/>
            <a:ext cx="8489209" cy="646331"/>
          </a:xfrm>
          <a:prstGeom prst="rect">
            <a:avLst/>
          </a:prstGeom>
        </p:spPr>
        <p:txBody>
          <a:bodyPr wrap="square" anchor="ctr">
            <a:spAutoFit/>
          </a:bodyPr>
          <a:lstStyle/>
          <a:p>
            <a:r>
              <a:rPr lang="en-CA" sz="3600" b="1" dirty="0">
                <a:solidFill>
                  <a:srgbClr val="952D1A"/>
                </a:solidFill>
                <a:latin typeface="Avenir Black" panose="02000503020000020003" pitchFamily="2" charset="0"/>
              </a:rPr>
              <a:t>Exercise: </a:t>
            </a:r>
            <a:r>
              <a:rPr lang="en-CA" sz="3600" b="1" dirty="0">
                <a:solidFill>
                  <a:srgbClr val="952D1A"/>
                </a:solidFill>
                <a:latin typeface="Avenir Heavy" panose="02000503020000020003" pitchFamily="2" charset="0"/>
              </a:rPr>
              <a:t>Immediate Savings</a:t>
            </a:r>
            <a:endParaRPr lang="es-MX" sz="3600" b="1" dirty="0">
              <a:solidFill>
                <a:srgbClr val="952D1A"/>
              </a:solidFill>
              <a:latin typeface="Avenir Black" panose="02000503020000020003" pitchFamily="2" charset="0"/>
            </a:endParaRPr>
          </a:p>
        </p:txBody>
      </p:sp>
      <p:sp>
        <p:nvSpPr>
          <p:cNvPr id="10" name="Content Placeholder 5">
            <a:extLst>
              <a:ext uri="{FF2B5EF4-FFF2-40B4-BE49-F238E27FC236}">
                <a16:creationId xmlns:a16="http://schemas.microsoft.com/office/drawing/2014/main" id="{15DB0142-F569-B44A-9CCB-4208DC7EBCA3}"/>
              </a:ext>
            </a:extLst>
          </p:cNvPr>
          <p:cNvSpPr>
            <a:spLocks noGrp="1"/>
          </p:cNvSpPr>
          <p:nvPr>
            <p:ph sz="quarter" idx="16"/>
          </p:nvPr>
        </p:nvSpPr>
        <p:spPr>
          <a:xfrm>
            <a:off x="475278" y="1571922"/>
            <a:ext cx="2030930" cy="1857077"/>
          </a:xfrm>
        </p:spPr>
        <p:txBody>
          <a:bodyPr>
            <a:noAutofit/>
          </a:bodyPr>
          <a:lstStyle/>
          <a:p>
            <a:r>
              <a:rPr lang="en-CA" sz="2400" dirty="0">
                <a:solidFill>
                  <a:srgbClr val="952D1A"/>
                </a:solidFill>
              </a:rPr>
              <a:t>WHERE CAN YOU CUT SPENDING?</a:t>
            </a:r>
          </a:p>
        </p:txBody>
      </p:sp>
      <p:sp>
        <p:nvSpPr>
          <p:cNvPr id="12" name="Text Placeholder 2">
            <a:extLst>
              <a:ext uri="{FF2B5EF4-FFF2-40B4-BE49-F238E27FC236}">
                <a16:creationId xmlns:a16="http://schemas.microsoft.com/office/drawing/2014/main" id="{AAB431BF-8EED-8441-BA73-F18AFB8C2E7D}"/>
              </a:ext>
            </a:extLst>
          </p:cNvPr>
          <p:cNvSpPr>
            <a:spLocks noGrp="1"/>
          </p:cNvSpPr>
          <p:nvPr>
            <p:ph type="body" sz="quarter" idx="11"/>
          </p:nvPr>
        </p:nvSpPr>
        <p:spPr>
          <a:xfrm>
            <a:off x="457200" y="188640"/>
            <a:ext cx="8229600" cy="696542"/>
          </a:xfrm>
        </p:spPr>
        <p:txBody>
          <a:bodyPr>
            <a:normAutofit fontScale="92500"/>
          </a:bodyPr>
          <a:lstStyle/>
          <a:p>
            <a:r>
              <a:rPr lang="en-CA" sz="4000" dirty="0">
                <a:latin typeface="Avenir Black" panose="02000503020000020003" pitchFamily="2" charset="0"/>
              </a:rPr>
              <a:t>Needs vs wants-Your Latte Factor</a:t>
            </a:r>
          </a:p>
        </p:txBody>
      </p:sp>
      <p:pic>
        <p:nvPicPr>
          <p:cNvPr id="8" name="Imagen 7" descr="Imagen que contiene captura de pantalla&#10;&#10;Descripción generada automáticamente">
            <a:extLst>
              <a:ext uri="{FF2B5EF4-FFF2-40B4-BE49-F238E27FC236}">
                <a16:creationId xmlns:a16="http://schemas.microsoft.com/office/drawing/2014/main" id="{7958FBAC-9F9D-6440-8302-F35AC9424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8887" y="1481147"/>
            <a:ext cx="6423963" cy="4689178"/>
          </a:xfrm>
          <a:prstGeom prst="rect">
            <a:avLst/>
          </a:prstGeom>
        </p:spPr>
      </p:pic>
      <p:sp>
        <p:nvSpPr>
          <p:cNvPr id="2" name="Marcador de número de diapositiva 1">
            <a:extLst>
              <a:ext uri="{FF2B5EF4-FFF2-40B4-BE49-F238E27FC236}">
                <a16:creationId xmlns:a16="http://schemas.microsoft.com/office/drawing/2014/main" id="{FDF49CB1-7A53-3244-BA17-6372FF1A4F44}"/>
              </a:ext>
            </a:extLst>
          </p:cNvPr>
          <p:cNvSpPr>
            <a:spLocks noGrp="1"/>
          </p:cNvSpPr>
          <p:nvPr>
            <p:ph type="sldNum" sz="quarter" idx="14"/>
          </p:nvPr>
        </p:nvSpPr>
        <p:spPr/>
        <p:txBody>
          <a:bodyPr/>
          <a:lstStyle/>
          <a:p>
            <a:fld id="{65BC6105-8ECF-422C-9438-6249158F5CCB}" type="slidenum">
              <a:rPr lang="en-CA" smtClean="0"/>
              <a:pPr/>
              <a:t>30</a:t>
            </a:fld>
            <a:endParaRPr lang="en-CA" dirty="0"/>
          </a:p>
        </p:txBody>
      </p:sp>
      <p:sp>
        <p:nvSpPr>
          <p:cNvPr id="7" name="Rectangle 6">
            <a:extLst>
              <a:ext uri="{FF2B5EF4-FFF2-40B4-BE49-F238E27FC236}">
                <a16:creationId xmlns:a16="http://schemas.microsoft.com/office/drawing/2014/main" id="{34252528-23E7-4992-9F57-145EE17D8EED}"/>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F361ECDD-2B86-43A5-9229-C1CB869A4E99}"/>
              </a:ext>
            </a:extLst>
          </p:cNvPr>
          <p:cNvSpPr/>
          <p:nvPr/>
        </p:nvSpPr>
        <p:spPr>
          <a:xfrm>
            <a:off x="3217762" y="6333911"/>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33757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NEEDS VS WANTS</a:t>
            </a:r>
          </a:p>
        </p:txBody>
      </p:sp>
      <p:sp>
        <p:nvSpPr>
          <p:cNvPr id="5" name="Rectángulo 4">
            <a:extLst>
              <a:ext uri="{FF2B5EF4-FFF2-40B4-BE49-F238E27FC236}">
                <a16:creationId xmlns:a16="http://schemas.microsoft.com/office/drawing/2014/main" id="{02603F42-C060-4243-9205-D8AE6B811986}"/>
              </a:ext>
            </a:extLst>
          </p:cNvPr>
          <p:cNvSpPr/>
          <p:nvPr/>
        </p:nvSpPr>
        <p:spPr>
          <a:xfrm>
            <a:off x="364602" y="933515"/>
            <a:ext cx="5987008"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Reduce Impulse Buying</a:t>
            </a:r>
            <a:endParaRPr lang="es-MX" sz="3600" b="1" dirty="0">
              <a:solidFill>
                <a:srgbClr val="952D1A"/>
              </a:solidFill>
              <a:latin typeface="Avenir Heavy" panose="02000503020000020003" pitchFamily="2" charset="0"/>
            </a:endParaRPr>
          </a:p>
        </p:txBody>
      </p:sp>
      <p:sp>
        <p:nvSpPr>
          <p:cNvPr id="7" name="Rectángulo 6">
            <a:extLst>
              <a:ext uri="{FF2B5EF4-FFF2-40B4-BE49-F238E27FC236}">
                <a16:creationId xmlns:a16="http://schemas.microsoft.com/office/drawing/2014/main" id="{C652C512-2F98-BE46-A7FE-0CD68E7FDA6C}"/>
              </a:ext>
            </a:extLst>
          </p:cNvPr>
          <p:cNvSpPr/>
          <p:nvPr/>
        </p:nvSpPr>
        <p:spPr>
          <a:xfrm>
            <a:off x="1407349" y="1727099"/>
            <a:ext cx="2296857" cy="461665"/>
          </a:xfrm>
          <a:prstGeom prst="rect">
            <a:avLst/>
          </a:prstGeom>
        </p:spPr>
        <p:txBody>
          <a:bodyPr wrap="square">
            <a:spAutoFit/>
          </a:bodyPr>
          <a:lstStyle/>
          <a:p>
            <a:r>
              <a:rPr lang="en-CA" sz="2400" dirty="0">
                <a:solidFill>
                  <a:srgbClr val="5D7344"/>
                </a:solidFill>
                <a:latin typeface="Avenir Book" panose="02000503020000020003" pitchFamily="2" charset="0"/>
              </a:rPr>
              <a:t>Activity</a:t>
            </a:r>
            <a:endParaRPr lang="es-MX" sz="2400" dirty="0">
              <a:solidFill>
                <a:srgbClr val="5D7344"/>
              </a:solidFill>
              <a:latin typeface="Avenir Book" panose="02000503020000020003" pitchFamily="2" charset="0"/>
            </a:endParaRPr>
          </a:p>
        </p:txBody>
      </p:sp>
      <p:pic>
        <p:nvPicPr>
          <p:cNvPr id="12" name="Imagen 11">
            <a:extLst>
              <a:ext uri="{FF2B5EF4-FFF2-40B4-BE49-F238E27FC236}">
                <a16:creationId xmlns:a16="http://schemas.microsoft.com/office/drawing/2014/main" id="{B277FEF8-6509-FF4C-8C4C-106335E7EC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038" y="1670844"/>
            <a:ext cx="507278" cy="517920"/>
          </a:xfrm>
          <a:prstGeom prst="rect">
            <a:avLst/>
          </a:prstGeom>
        </p:spPr>
      </p:pic>
      <p:pic>
        <p:nvPicPr>
          <p:cNvPr id="15" name="Imagen 14">
            <a:extLst>
              <a:ext uri="{FF2B5EF4-FFF2-40B4-BE49-F238E27FC236}">
                <a16:creationId xmlns:a16="http://schemas.microsoft.com/office/drawing/2014/main" id="{72405566-85C3-8342-81F9-3B107BB1A15A}"/>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4790" t="-50" r="56917"/>
          <a:stretch/>
        </p:blipFill>
        <p:spPr>
          <a:xfrm>
            <a:off x="6588223" y="-2996"/>
            <a:ext cx="2562386" cy="6021288"/>
          </a:xfrm>
          <a:prstGeom prst="rect">
            <a:avLst/>
          </a:prstGeom>
        </p:spPr>
      </p:pic>
      <p:sp>
        <p:nvSpPr>
          <p:cNvPr id="17" name="Rectángulo 16">
            <a:extLst>
              <a:ext uri="{FF2B5EF4-FFF2-40B4-BE49-F238E27FC236}">
                <a16:creationId xmlns:a16="http://schemas.microsoft.com/office/drawing/2014/main" id="{58485806-4676-B14F-9651-CB6968C1E7AA}"/>
              </a:ext>
            </a:extLst>
          </p:cNvPr>
          <p:cNvSpPr/>
          <p:nvPr/>
        </p:nvSpPr>
        <p:spPr>
          <a:xfrm>
            <a:off x="6588224" y="0"/>
            <a:ext cx="256238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Text Placeholder 7">
            <a:extLst>
              <a:ext uri="{FF2B5EF4-FFF2-40B4-BE49-F238E27FC236}">
                <a16:creationId xmlns:a16="http://schemas.microsoft.com/office/drawing/2014/main" id="{4FE20580-45FE-D947-9C9B-0933D925D185}"/>
              </a:ext>
            </a:extLst>
          </p:cNvPr>
          <p:cNvSpPr txBox="1">
            <a:spLocks/>
          </p:cNvSpPr>
          <p:nvPr/>
        </p:nvSpPr>
        <p:spPr>
          <a:xfrm>
            <a:off x="527070" y="2274512"/>
            <a:ext cx="5917137" cy="3310880"/>
          </a:xfrm>
          <a:prstGeom prst="rect">
            <a:avLst/>
          </a:prstGeom>
        </p:spPr>
        <p:txBody>
          <a:bodyPr vert="horz" lIns="91440" tIns="45720" rIns="91440" bIns="45720" rtlCol="0">
            <a:no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buFontTx/>
              <a:buChar char="•"/>
            </a:pPr>
            <a:r>
              <a:rPr lang="en-US" altLang="en-US" sz="1800" dirty="0"/>
              <a:t>Avoid unintended trips to the mall.</a:t>
            </a:r>
          </a:p>
          <a:p>
            <a:pPr>
              <a:lnSpc>
                <a:spcPct val="120000"/>
              </a:lnSpc>
              <a:buFontTx/>
              <a:buChar char="•"/>
            </a:pPr>
            <a:r>
              <a:rPr lang="en-US" altLang="en-US" sz="1800" dirty="0"/>
              <a:t>Do not go online buying or auction sites.</a:t>
            </a:r>
          </a:p>
          <a:p>
            <a:pPr>
              <a:lnSpc>
                <a:spcPct val="120000"/>
              </a:lnSpc>
              <a:buFontTx/>
              <a:buChar char="•"/>
            </a:pPr>
            <a:r>
              <a:rPr lang="en-US" altLang="en-US" sz="1800" dirty="0"/>
              <a:t>Pay cash or cheque for purchases and only carry the cash you are willing to spend.</a:t>
            </a:r>
          </a:p>
          <a:p>
            <a:pPr>
              <a:lnSpc>
                <a:spcPct val="120000"/>
              </a:lnSpc>
              <a:buFontTx/>
              <a:buChar char="•"/>
            </a:pPr>
            <a:r>
              <a:rPr lang="en-US" altLang="en-US" sz="1800" dirty="0"/>
              <a:t>Reduce available credit on your credit card and line of credit.</a:t>
            </a:r>
          </a:p>
          <a:p>
            <a:pPr>
              <a:lnSpc>
                <a:spcPct val="120000"/>
              </a:lnSpc>
              <a:buFontTx/>
              <a:buChar char="•"/>
            </a:pPr>
            <a:r>
              <a:rPr lang="en-US" altLang="en-US" sz="1800" dirty="0"/>
              <a:t>Leave credit cards at home.</a:t>
            </a:r>
          </a:p>
          <a:p>
            <a:pPr>
              <a:lnSpc>
                <a:spcPct val="120000"/>
              </a:lnSpc>
              <a:buFontTx/>
              <a:buChar char="•"/>
            </a:pPr>
            <a:r>
              <a:rPr lang="en-US" altLang="en-US" sz="1800" dirty="0"/>
              <a:t>Sleep on it and see if you still want it the next day before making the purchase.</a:t>
            </a:r>
          </a:p>
          <a:p>
            <a:pPr>
              <a:lnSpc>
                <a:spcPct val="120000"/>
              </a:lnSpc>
              <a:buFontTx/>
              <a:buChar char="•"/>
            </a:pPr>
            <a:r>
              <a:rPr lang="en-US" altLang="en-US" sz="1800" dirty="0"/>
              <a:t>Take baby steps and cut costs by increments.</a:t>
            </a:r>
          </a:p>
        </p:txBody>
      </p:sp>
      <p:sp>
        <p:nvSpPr>
          <p:cNvPr id="2" name="Marcador de número de diapositiva 1">
            <a:extLst>
              <a:ext uri="{FF2B5EF4-FFF2-40B4-BE49-F238E27FC236}">
                <a16:creationId xmlns:a16="http://schemas.microsoft.com/office/drawing/2014/main" id="{17A9E016-B32F-D049-A016-B10AB5177A8E}"/>
              </a:ext>
            </a:extLst>
          </p:cNvPr>
          <p:cNvSpPr>
            <a:spLocks noGrp="1"/>
          </p:cNvSpPr>
          <p:nvPr>
            <p:ph type="sldNum" sz="quarter" idx="14"/>
          </p:nvPr>
        </p:nvSpPr>
        <p:spPr/>
        <p:txBody>
          <a:bodyPr/>
          <a:lstStyle/>
          <a:p>
            <a:fld id="{65BC6105-8ECF-422C-9438-6249158F5CCB}" type="slidenum">
              <a:rPr lang="en-CA" smtClean="0"/>
              <a:pPr/>
              <a:t>31</a:t>
            </a:fld>
            <a:endParaRPr lang="en-CA" dirty="0"/>
          </a:p>
        </p:txBody>
      </p:sp>
      <p:sp>
        <p:nvSpPr>
          <p:cNvPr id="11" name="Rectangle 10">
            <a:extLst>
              <a:ext uri="{FF2B5EF4-FFF2-40B4-BE49-F238E27FC236}">
                <a16:creationId xmlns:a16="http://schemas.microsoft.com/office/drawing/2014/main" id="{7E2561B1-6153-4261-BABD-88EE0FFDEDE0}"/>
              </a:ext>
            </a:extLst>
          </p:cNvPr>
          <p:cNvSpPr/>
          <p:nvPr/>
        </p:nvSpPr>
        <p:spPr>
          <a:xfrm>
            <a:off x="3217762" y="6333911"/>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79725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30B19117-D198-6D40-83F7-DD088EDBD72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0400" r="38806"/>
          <a:stretch/>
        </p:blipFill>
        <p:spPr>
          <a:xfrm>
            <a:off x="4572000" y="22144"/>
            <a:ext cx="4572000" cy="6000665"/>
          </a:xfrm>
          <a:prstGeom prst="rect">
            <a:avLst/>
          </a:prstGeom>
        </p:spPr>
      </p:pic>
      <p:sp>
        <p:nvSpPr>
          <p:cNvPr id="2" name="Rectángulo 1">
            <a:extLst>
              <a:ext uri="{FF2B5EF4-FFF2-40B4-BE49-F238E27FC236}">
                <a16:creationId xmlns:a16="http://schemas.microsoft.com/office/drawing/2014/main" id="{20360678-7BAC-0C42-8CE9-5A282AF1034A}"/>
              </a:ext>
            </a:extLst>
          </p:cNvPr>
          <p:cNvSpPr/>
          <p:nvPr/>
        </p:nvSpPr>
        <p:spPr>
          <a:xfrm>
            <a:off x="4572000" y="0"/>
            <a:ext cx="4572000" cy="6021288"/>
          </a:xfrm>
          <a:prstGeom prst="rect">
            <a:avLst/>
          </a:prstGeom>
          <a:solidFill>
            <a:srgbClr val="952D1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ext Placeholder 2"/>
          <p:cNvSpPr>
            <a:spLocks noGrp="1"/>
          </p:cNvSpPr>
          <p:nvPr>
            <p:ph type="body" sz="quarter" idx="11"/>
          </p:nvPr>
        </p:nvSpPr>
        <p:spPr>
          <a:xfrm>
            <a:off x="-10383" y="142963"/>
            <a:ext cx="5395027" cy="1200329"/>
          </a:xfrm>
        </p:spPr>
        <p:txBody>
          <a:bodyPr>
            <a:normAutofit/>
          </a:bodyPr>
          <a:lstStyle/>
          <a:p>
            <a:r>
              <a:rPr lang="en-CA" dirty="0">
                <a:latin typeface="Avenir Black" panose="02000503020000020003" pitchFamily="2" charset="0"/>
              </a:rPr>
              <a:t>The </a:t>
            </a:r>
            <a:r>
              <a:rPr lang="en-CA" dirty="0" err="1">
                <a:latin typeface="Avenir Black" panose="02000503020000020003" pitchFamily="2" charset="0"/>
              </a:rPr>
              <a:t>froogle</a:t>
            </a:r>
            <a:r>
              <a:rPr lang="en-CA" dirty="0">
                <a:latin typeface="Avenir Black" panose="02000503020000020003" pitchFamily="2" charset="0"/>
              </a:rPr>
              <a:t> shopper</a:t>
            </a:r>
          </a:p>
        </p:txBody>
      </p:sp>
      <p:sp>
        <p:nvSpPr>
          <p:cNvPr id="6" name="Content Placeholder 5"/>
          <p:cNvSpPr>
            <a:spLocks noGrp="1"/>
          </p:cNvSpPr>
          <p:nvPr>
            <p:ph sz="quarter" idx="16"/>
          </p:nvPr>
        </p:nvSpPr>
        <p:spPr>
          <a:xfrm>
            <a:off x="5837977" y="2345442"/>
            <a:ext cx="3024336" cy="3483414"/>
          </a:xfrm>
        </p:spPr>
        <p:txBody>
          <a:bodyPr>
            <a:noAutofit/>
          </a:bodyPr>
          <a:lstStyle/>
          <a:p>
            <a:pPr marL="12700" lvl="1" indent="0">
              <a:buNone/>
            </a:pPr>
            <a:r>
              <a:rPr lang="en-CA" sz="2000" dirty="0">
                <a:solidFill>
                  <a:schemeClr val="bg1"/>
                </a:solidFill>
              </a:rPr>
              <a:t>Couponing</a:t>
            </a:r>
          </a:p>
          <a:p>
            <a:pPr marL="12700" lvl="1" indent="0">
              <a:buNone/>
            </a:pPr>
            <a:endParaRPr lang="en-CA" sz="2000" dirty="0">
              <a:solidFill>
                <a:schemeClr val="bg1"/>
              </a:solidFill>
            </a:endParaRPr>
          </a:p>
          <a:p>
            <a:pPr marL="12700" lvl="1" indent="0">
              <a:buNone/>
            </a:pPr>
            <a:r>
              <a:rPr lang="en-CA" sz="2000" dirty="0">
                <a:solidFill>
                  <a:schemeClr val="bg1"/>
                </a:solidFill>
              </a:rPr>
              <a:t>Phone Apps</a:t>
            </a:r>
          </a:p>
          <a:p>
            <a:pPr marL="12700" lvl="1" indent="0">
              <a:buNone/>
            </a:pPr>
            <a:endParaRPr lang="en-CA" sz="2000" dirty="0">
              <a:solidFill>
                <a:schemeClr val="bg1"/>
              </a:solidFill>
            </a:endParaRPr>
          </a:p>
          <a:p>
            <a:pPr marL="12700" lvl="1" indent="0">
              <a:buNone/>
            </a:pPr>
            <a:r>
              <a:rPr lang="en-CA" sz="2000" dirty="0">
                <a:solidFill>
                  <a:schemeClr val="bg1"/>
                </a:solidFill>
              </a:rPr>
              <a:t>Price Matching</a:t>
            </a:r>
          </a:p>
          <a:p>
            <a:pPr marL="12700" lvl="1" indent="0">
              <a:buNone/>
            </a:pPr>
            <a:endParaRPr lang="en-CA" sz="2000" dirty="0">
              <a:solidFill>
                <a:schemeClr val="bg1"/>
              </a:solidFill>
            </a:endParaRPr>
          </a:p>
          <a:p>
            <a:pPr marL="12700" lvl="1" indent="0">
              <a:buNone/>
            </a:pPr>
            <a:r>
              <a:rPr lang="en-CA" sz="2000" dirty="0">
                <a:solidFill>
                  <a:schemeClr val="bg1"/>
                </a:solidFill>
              </a:rPr>
              <a:t>Bundling Services</a:t>
            </a:r>
          </a:p>
          <a:p>
            <a:pPr marL="12700" lvl="1" indent="0">
              <a:buNone/>
            </a:pPr>
            <a:endParaRPr lang="en-CA" sz="2000" dirty="0">
              <a:solidFill>
                <a:schemeClr val="bg1"/>
              </a:solidFill>
            </a:endParaRPr>
          </a:p>
          <a:p>
            <a:pPr marL="12700" lvl="1" indent="0">
              <a:buNone/>
            </a:pPr>
            <a:r>
              <a:rPr lang="en-CA" sz="2000" dirty="0">
                <a:solidFill>
                  <a:schemeClr val="bg1"/>
                </a:solidFill>
              </a:rPr>
              <a:t>Managing Debt</a:t>
            </a:r>
          </a:p>
        </p:txBody>
      </p:sp>
      <p:sp>
        <p:nvSpPr>
          <p:cNvPr id="5" name="Rectángulo 4">
            <a:extLst>
              <a:ext uri="{FF2B5EF4-FFF2-40B4-BE49-F238E27FC236}">
                <a16:creationId xmlns:a16="http://schemas.microsoft.com/office/drawing/2014/main" id="{02603F42-C060-4243-9205-D8AE6B811986}"/>
              </a:ext>
            </a:extLst>
          </p:cNvPr>
          <p:cNvSpPr/>
          <p:nvPr/>
        </p:nvSpPr>
        <p:spPr>
          <a:xfrm>
            <a:off x="735076" y="1169968"/>
            <a:ext cx="3528392" cy="646331"/>
          </a:xfrm>
          <a:prstGeom prst="rect">
            <a:avLst/>
          </a:prstGeom>
        </p:spPr>
        <p:txBody>
          <a:bodyPr wrap="square" anchor="ctr">
            <a:spAutoFit/>
          </a:bodyPr>
          <a:lstStyle/>
          <a:p>
            <a:r>
              <a:rPr lang="en-CA" sz="3600" b="1" dirty="0">
                <a:solidFill>
                  <a:srgbClr val="952D1A"/>
                </a:solidFill>
                <a:latin typeface="Avenir Black" panose="02000503020000020003" pitchFamily="2" charset="0"/>
              </a:rPr>
              <a:t>Introduction</a:t>
            </a:r>
            <a:endParaRPr lang="es-MX" sz="3600" b="1" dirty="0">
              <a:solidFill>
                <a:srgbClr val="952D1A"/>
              </a:solidFill>
              <a:latin typeface="Avenir Black" panose="02000503020000020003" pitchFamily="2" charset="0"/>
            </a:endParaRPr>
          </a:p>
        </p:txBody>
      </p:sp>
      <p:sp>
        <p:nvSpPr>
          <p:cNvPr id="22" name="Rectángulo 21">
            <a:extLst>
              <a:ext uri="{FF2B5EF4-FFF2-40B4-BE49-F238E27FC236}">
                <a16:creationId xmlns:a16="http://schemas.microsoft.com/office/drawing/2014/main" id="{2C4B06E7-3F5F-B744-B667-8EE09E70BC43}"/>
              </a:ext>
            </a:extLst>
          </p:cNvPr>
          <p:cNvSpPr/>
          <p:nvPr/>
        </p:nvSpPr>
        <p:spPr>
          <a:xfrm>
            <a:off x="567148" y="1893267"/>
            <a:ext cx="3387787" cy="369332"/>
          </a:xfrm>
          <a:prstGeom prst="rect">
            <a:avLst/>
          </a:prstGeom>
        </p:spPr>
        <p:txBody>
          <a:bodyPr wrap="none">
            <a:spAutoFit/>
          </a:bodyPr>
          <a:lstStyle/>
          <a:p>
            <a:r>
              <a:rPr lang="en-CA" dirty="0">
                <a:solidFill>
                  <a:srgbClr val="952D1A"/>
                </a:solidFill>
                <a:latin typeface="Avenir Book" panose="02000503020000020003" pitchFamily="2" charset="0"/>
              </a:rPr>
              <a:t>WHAT IS FRUGAL SHOPPING?</a:t>
            </a:r>
          </a:p>
        </p:txBody>
      </p:sp>
      <p:sp>
        <p:nvSpPr>
          <p:cNvPr id="4" name="CuadroTexto 3">
            <a:extLst>
              <a:ext uri="{FF2B5EF4-FFF2-40B4-BE49-F238E27FC236}">
                <a16:creationId xmlns:a16="http://schemas.microsoft.com/office/drawing/2014/main" id="{9BB2330D-9DDC-ED4F-B8F8-557574DBF3C1}"/>
              </a:ext>
            </a:extLst>
          </p:cNvPr>
          <p:cNvSpPr txBox="1"/>
          <p:nvPr/>
        </p:nvSpPr>
        <p:spPr>
          <a:xfrm>
            <a:off x="1443297" y="2601326"/>
            <a:ext cx="2768663" cy="1200329"/>
          </a:xfrm>
          <a:prstGeom prst="rect">
            <a:avLst/>
          </a:prstGeom>
          <a:noFill/>
        </p:spPr>
        <p:txBody>
          <a:bodyPr wrap="square" rtlCol="0">
            <a:spAutoFit/>
          </a:bodyPr>
          <a:lstStyle/>
          <a:p>
            <a:r>
              <a:rPr lang="en-CA" dirty="0">
                <a:solidFill>
                  <a:srgbClr val="5D7344"/>
                </a:solidFill>
              </a:rPr>
              <a:t>BIG IDEA:  The more money at the end of the week means less debt and more fun!</a:t>
            </a:r>
            <a:endParaRPr lang="es-MX" dirty="0"/>
          </a:p>
        </p:txBody>
      </p:sp>
      <p:pic>
        <p:nvPicPr>
          <p:cNvPr id="9" name="Imagen 8">
            <a:extLst>
              <a:ext uri="{FF2B5EF4-FFF2-40B4-BE49-F238E27FC236}">
                <a16:creationId xmlns:a16="http://schemas.microsoft.com/office/drawing/2014/main" id="{5D4EDB31-0832-044D-A105-D1EF1D632D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2" y="2779919"/>
            <a:ext cx="825817" cy="843142"/>
          </a:xfrm>
          <a:prstGeom prst="rect">
            <a:avLst/>
          </a:prstGeom>
        </p:spPr>
      </p:pic>
      <p:sp>
        <p:nvSpPr>
          <p:cNvPr id="15" name="Text Placeholder 4">
            <a:extLst>
              <a:ext uri="{FF2B5EF4-FFF2-40B4-BE49-F238E27FC236}">
                <a16:creationId xmlns:a16="http://schemas.microsoft.com/office/drawing/2014/main" id="{2F260F18-7A6F-2445-9766-5711017D15D1}"/>
              </a:ext>
            </a:extLst>
          </p:cNvPr>
          <p:cNvSpPr txBox="1">
            <a:spLocks/>
          </p:cNvSpPr>
          <p:nvPr/>
        </p:nvSpPr>
        <p:spPr>
          <a:xfrm>
            <a:off x="457199" y="3935524"/>
            <a:ext cx="4150273" cy="251781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000" b="1" dirty="0">
                <a:solidFill>
                  <a:srgbClr val="5D7344"/>
                </a:solidFill>
                <a:latin typeface="Avenir Heavy" panose="02000503020000020003" pitchFamily="2" charset="0"/>
              </a:rPr>
              <a:t>Frugal</a:t>
            </a:r>
            <a:r>
              <a:rPr lang="en-CA" sz="2000" dirty="0"/>
              <a:t> shopping and living means you have more money in your pocket at the end of the week! </a:t>
            </a:r>
          </a:p>
          <a:p>
            <a:endParaRPr lang="en-CA" sz="2000" dirty="0"/>
          </a:p>
          <a:p>
            <a:r>
              <a:rPr lang="en-CA" sz="2000" dirty="0"/>
              <a:t>More money at the end of the week means less debt and more fun!</a:t>
            </a:r>
          </a:p>
        </p:txBody>
      </p:sp>
      <p:pic>
        <p:nvPicPr>
          <p:cNvPr id="11" name="Imagen 10">
            <a:extLst>
              <a:ext uri="{FF2B5EF4-FFF2-40B4-BE49-F238E27FC236}">
                <a16:creationId xmlns:a16="http://schemas.microsoft.com/office/drawing/2014/main" id="{DA18D3C0-EC5B-544D-9C8E-8DB536251E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9543" y="2225814"/>
            <a:ext cx="596082" cy="608587"/>
          </a:xfrm>
          <a:prstGeom prst="rect">
            <a:avLst/>
          </a:prstGeom>
        </p:spPr>
      </p:pic>
      <p:pic>
        <p:nvPicPr>
          <p:cNvPr id="13" name="Imagen 12">
            <a:extLst>
              <a:ext uri="{FF2B5EF4-FFF2-40B4-BE49-F238E27FC236}">
                <a16:creationId xmlns:a16="http://schemas.microsoft.com/office/drawing/2014/main" id="{D4978FD6-4044-E646-AFE7-15EF82F9FA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9543" y="2964429"/>
            <a:ext cx="596082" cy="608587"/>
          </a:xfrm>
          <a:prstGeom prst="rect">
            <a:avLst/>
          </a:prstGeom>
        </p:spPr>
      </p:pic>
      <p:pic>
        <p:nvPicPr>
          <p:cNvPr id="16" name="Imagen 15">
            <a:extLst>
              <a:ext uri="{FF2B5EF4-FFF2-40B4-BE49-F238E27FC236}">
                <a16:creationId xmlns:a16="http://schemas.microsoft.com/office/drawing/2014/main" id="{AC9071E9-3565-934E-9F13-C08CD503C7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7191" y="3706705"/>
            <a:ext cx="596082" cy="608587"/>
          </a:xfrm>
          <a:prstGeom prst="rect">
            <a:avLst/>
          </a:prstGeom>
        </p:spPr>
      </p:pic>
      <p:pic>
        <p:nvPicPr>
          <p:cNvPr id="20" name="Imagen 19">
            <a:extLst>
              <a:ext uri="{FF2B5EF4-FFF2-40B4-BE49-F238E27FC236}">
                <a16:creationId xmlns:a16="http://schemas.microsoft.com/office/drawing/2014/main" id="{6F6E212D-C61E-4048-9415-8209D7B9F1D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39543" y="4432155"/>
            <a:ext cx="596082" cy="608587"/>
          </a:xfrm>
          <a:prstGeom prst="rect">
            <a:avLst/>
          </a:prstGeom>
        </p:spPr>
      </p:pic>
      <p:pic>
        <p:nvPicPr>
          <p:cNvPr id="25" name="Imagen 24">
            <a:extLst>
              <a:ext uri="{FF2B5EF4-FFF2-40B4-BE49-F238E27FC236}">
                <a16:creationId xmlns:a16="http://schemas.microsoft.com/office/drawing/2014/main" id="{823D154C-D2FE-4548-9E0B-713B5C4C68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86603" y="5194430"/>
            <a:ext cx="596082" cy="608587"/>
          </a:xfrm>
          <a:prstGeom prst="rect">
            <a:avLst/>
          </a:prstGeom>
        </p:spPr>
      </p:pic>
      <p:pic>
        <p:nvPicPr>
          <p:cNvPr id="19" name="Imagen 8">
            <a:extLst>
              <a:ext uri="{FF2B5EF4-FFF2-40B4-BE49-F238E27FC236}">
                <a16:creationId xmlns:a16="http://schemas.microsoft.com/office/drawing/2014/main" id="{E2CF6A4F-22B4-493A-B306-32E482610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834" y="2779919"/>
            <a:ext cx="825817" cy="843142"/>
          </a:xfrm>
          <a:prstGeom prst="rect">
            <a:avLst/>
          </a:prstGeom>
        </p:spPr>
      </p:pic>
      <p:sp>
        <p:nvSpPr>
          <p:cNvPr id="7" name="Marcador de número de diapositiva 6">
            <a:extLst>
              <a:ext uri="{FF2B5EF4-FFF2-40B4-BE49-F238E27FC236}">
                <a16:creationId xmlns:a16="http://schemas.microsoft.com/office/drawing/2014/main" id="{9057B507-9D86-C441-864A-EC101CCB7B90}"/>
              </a:ext>
            </a:extLst>
          </p:cNvPr>
          <p:cNvSpPr>
            <a:spLocks noGrp="1"/>
          </p:cNvSpPr>
          <p:nvPr>
            <p:ph type="sldNum" sz="quarter" idx="14"/>
          </p:nvPr>
        </p:nvSpPr>
        <p:spPr/>
        <p:txBody>
          <a:bodyPr/>
          <a:lstStyle/>
          <a:p>
            <a:fld id="{65BC6105-8ECF-422C-9438-6249158F5CCB}" type="slidenum">
              <a:rPr lang="en-CA" smtClean="0"/>
              <a:pPr/>
              <a:t>32</a:t>
            </a:fld>
            <a:endParaRPr lang="en-CA" dirty="0"/>
          </a:p>
        </p:txBody>
      </p:sp>
      <p:sp>
        <p:nvSpPr>
          <p:cNvPr id="18" name="Rectangle 17">
            <a:extLst>
              <a:ext uri="{FF2B5EF4-FFF2-40B4-BE49-F238E27FC236}">
                <a16:creationId xmlns:a16="http://schemas.microsoft.com/office/drawing/2014/main" id="{B5E0FFB4-B58E-4953-9656-ADAF20794FC0}"/>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23392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72405566-85C3-8342-81F9-3B107BB1A15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5413" r="35219"/>
          <a:stretch/>
        </p:blipFill>
        <p:spPr>
          <a:xfrm>
            <a:off x="6581615" y="0"/>
            <a:ext cx="2562385" cy="6032964"/>
          </a:xfrm>
          <a:prstGeom prst="rect">
            <a:avLst/>
          </a:prstGeom>
        </p:spPr>
      </p:pic>
      <p:sp>
        <p:nvSpPr>
          <p:cNvPr id="17" name="Rectángulo 16">
            <a:extLst>
              <a:ext uri="{FF2B5EF4-FFF2-40B4-BE49-F238E27FC236}">
                <a16:creationId xmlns:a16="http://schemas.microsoft.com/office/drawing/2014/main" id="{58485806-4676-B14F-9651-CB6968C1E7AA}"/>
              </a:ext>
            </a:extLst>
          </p:cNvPr>
          <p:cNvSpPr/>
          <p:nvPr/>
        </p:nvSpPr>
        <p:spPr>
          <a:xfrm>
            <a:off x="6584919" y="0"/>
            <a:ext cx="256238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Text Placeholder 7">
            <a:extLst>
              <a:ext uri="{FF2B5EF4-FFF2-40B4-BE49-F238E27FC236}">
                <a16:creationId xmlns:a16="http://schemas.microsoft.com/office/drawing/2014/main" id="{4FE20580-45FE-D947-9C9B-0933D925D185}"/>
              </a:ext>
            </a:extLst>
          </p:cNvPr>
          <p:cNvSpPr txBox="1">
            <a:spLocks/>
          </p:cNvSpPr>
          <p:nvPr/>
        </p:nvSpPr>
        <p:spPr>
          <a:xfrm>
            <a:off x="527070" y="2274512"/>
            <a:ext cx="5773122" cy="3386736"/>
          </a:xfrm>
          <a:prstGeom prst="rect">
            <a:avLst/>
          </a:prstGeom>
        </p:spPr>
        <p:txBody>
          <a:bodyPr vert="horz" lIns="91440" tIns="45720" rIns="91440" bIns="45720" rtlCol="0">
            <a:no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CA" sz="2000" dirty="0"/>
              <a:t>A printer for printing online coupons</a:t>
            </a:r>
          </a:p>
          <a:p>
            <a:pPr lvl="0"/>
            <a:r>
              <a:rPr lang="en-CA" sz="2000" dirty="0"/>
              <a:t>A laptop or computer</a:t>
            </a:r>
          </a:p>
          <a:p>
            <a:pPr lvl="0"/>
            <a:r>
              <a:rPr lang="en-CA" sz="2000" dirty="0"/>
              <a:t>A plastic binder with dividers/labels</a:t>
            </a:r>
          </a:p>
          <a:p>
            <a:pPr lvl="0"/>
            <a:r>
              <a:rPr lang="en-CA" sz="2000" dirty="0"/>
              <a:t>Store Flyers</a:t>
            </a:r>
          </a:p>
          <a:p>
            <a:pPr lvl="0"/>
            <a:r>
              <a:rPr lang="en-CA" sz="2000" dirty="0"/>
              <a:t>A local newspaper (and/or any other mail subscriptions with coupons)</a:t>
            </a:r>
          </a:p>
          <a:p>
            <a:pPr lvl="0"/>
            <a:r>
              <a:rPr lang="en-CA" sz="2000" dirty="0"/>
              <a:t>Cell phone for app couponing</a:t>
            </a:r>
          </a:p>
        </p:txBody>
      </p:sp>
      <p:sp>
        <p:nvSpPr>
          <p:cNvPr id="16" name="Text Placeholder 2">
            <a:extLst>
              <a:ext uri="{FF2B5EF4-FFF2-40B4-BE49-F238E27FC236}">
                <a16:creationId xmlns:a16="http://schemas.microsoft.com/office/drawing/2014/main" id="{8162CB23-4701-3144-804A-EDAB9513777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shopper:</a:t>
            </a:r>
            <a:endParaRPr lang="en-CA" sz="3500" dirty="0">
              <a:latin typeface="Avenir Black" panose="02000503020000020003" pitchFamily="2" charset="0"/>
            </a:endParaRPr>
          </a:p>
        </p:txBody>
      </p:sp>
      <p:sp>
        <p:nvSpPr>
          <p:cNvPr id="19" name="Rectángulo 18">
            <a:extLst>
              <a:ext uri="{FF2B5EF4-FFF2-40B4-BE49-F238E27FC236}">
                <a16:creationId xmlns:a16="http://schemas.microsoft.com/office/drawing/2014/main" id="{C438BFA1-9ABA-5F4A-AB33-CB5891B5BE2F}"/>
              </a:ext>
            </a:extLst>
          </p:cNvPr>
          <p:cNvSpPr/>
          <p:nvPr/>
        </p:nvSpPr>
        <p:spPr>
          <a:xfrm>
            <a:off x="457200" y="885182"/>
            <a:ext cx="4618856"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Couponing</a:t>
            </a:r>
            <a:endParaRPr lang="es-MX" sz="3600" b="1" dirty="0">
              <a:solidFill>
                <a:srgbClr val="952D1A"/>
              </a:solidFill>
              <a:latin typeface="Avenir Heavy" panose="02000503020000020003" pitchFamily="2" charset="0"/>
            </a:endParaRPr>
          </a:p>
        </p:txBody>
      </p:sp>
      <p:sp>
        <p:nvSpPr>
          <p:cNvPr id="20" name="Rectángulo 19">
            <a:extLst>
              <a:ext uri="{FF2B5EF4-FFF2-40B4-BE49-F238E27FC236}">
                <a16:creationId xmlns:a16="http://schemas.microsoft.com/office/drawing/2014/main" id="{8C88D8D9-B707-FA42-898D-3DC1626D082D}"/>
              </a:ext>
            </a:extLst>
          </p:cNvPr>
          <p:cNvSpPr/>
          <p:nvPr/>
        </p:nvSpPr>
        <p:spPr>
          <a:xfrm>
            <a:off x="457200" y="1629597"/>
            <a:ext cx="6131022" cy="461665"/>
          </a:xfrm>
          <a:prstGeom prst="rect">
            <a:avLst/>
          </a:prstGeom>
        </p:spPr>
        <p:txBody>
          <a:bodyPr wrap="square">
            <a:spAutoFit/>
          </a:bodyPr>
          <a:lstStyle/>
          <a:p>
            <a:r>
              <a:rPr lang="en-CA" sz="2400" dirty="0">
                <a:solidFill>
                  <a:srgbClr val="952D1A"/>
                </a:solidFill>
                <a:latin typeface="Avenir Book" panose="02000503020000020003" pitchFamily="2" charset="0"/>
              </a:rPr>
              <a:t>GETTING STARTED</a:t>
            </a:r>
          </a:p>
        </p:txBody>
      </p:sp>
      <p:sp>
        <p:nvSpPr>
          <p:cNvPr id="2" name="Marcador de número de diapositiva 1">
            <a:extLst>
              <a:ext uri="{FF2B5EF4-FFF2-40B4-BE49-F238E27FC236}">
                <a16:creationId xmlns:a16="http://schemas.microsoft.com/office/drawing/2014/main" id="{3394CAE6-22A5-094C-AF1B-D9956B6CD650}"/>
              </a:ext>
            </a:extLst>
          </p:cNvPr>
          <p:cNvSpPr>
            <a:spLocks noGrp="1"/>
          </p:cNvSpPr>
          <p:nvPr>
            <p:ph type="sldNum" sz="quarter" idx="14"/>
          </p:nvPr>
        </p:nvSpPr>
        <p:spPr/>
        <p:txBody>
          <a:bodyPr/>
          <a:lstStyle/>
          <a:p>
            <a:fld id="{65BC6105-8ECF-422C-9438-6249158F5CCB}" type="slidenum">
              <a:rPr lang="en-CA" smtClean="0"/>
              <a:pPr/>
              <a:t>33</a:t>
            </a:fld>
            <a:endParaRPr lang="en-CA" dirty="0"/>
          </a:p>
        </p:txBody>
      </p:sp>
      <p:sp>
        <p:nvSpPr>
          <p:cNvPr id="9" name="Rectangle 8">
            <a:extLst>
              <a:ext uri="{FF2B5EF4-FFF2-40B4-BE49-F238E27FC236}">
                <a16:creationId xmlns:a16="http://schemas.microsoft.com/office/drawing/2014/main" id="{AC700BD2-AD3D-4787-A282-FE55D99972B2}"/>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75650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72405566-85C3-8342-81F9-3B107BB1A15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67255" r="3377"/>
          <a:stretch/>
        </p:blipFill>
        <p:spPr>
          <a:xfrm>
            <a:off x="6581615" y="0"/>
            <a:ext cx="2562385" cy="6032964"/>
          </a:xfrm>
          <a:prstGeom prst="rect">
            <a:avLst/>
          </a:prstGeom>
        </p:spPr>
      </p:pic>
      <p:sp>
        <p:nvSpPr>
          <p:cNvPr id="17" name="Rectángulo 16">
            <a:extLst>
              <a:ext uri="{FF2B5EF4-FFF2-40B4-BE49-F238E27FC236}">
                <a16:creationId xmlns:a16="http://schemas.microsoft.com/office/drawing/2014/main" id="{58485806-4676-B14F-9651-CB6968C1E7AA}"/>
              </a:ext>
            </a:extLst>
          </p:cNvPr>
          <p:cNvSpPr/>
          <p:nvPr/>
        </p:nvSpPr>
        <p:spPr>
          <a:xfrm>
            <a:off x="6584919" y="0"/>
            <a:ext cx="256238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Text Placeholder 7">
            <a:extLst>
              <a:ext uri="{FF2B5EF4-FFF2-40B4-BE49-F238E27FC236}">
                <a16:creationId xmlns:a16="http://schemas.microsoft.com/office/drawing/2014/main" id="{4FE20580-45FE-D947-9C9B-0933D925D185}"/>
              </a:ext>
            </a:extLst>
          </p:cNvPr>
          <p:cNvSpPr txBox="1">
            <a:spLocks/>
          </p:cNvSpPr>
          <p:nvPr/>
        </p:nvSpPr>
        <p:spPr>
          <a:xfrm>
            <a:off x="527069" y="2274512"/>
            <a:ext cx="6051241" cy="3386736"/>
          </a:xfrm>
          <a:prstGeom prst="rect">
            <a:avLst/>
          </a:prstGeom>
        </p:spPr>
        <p:txBody>
          <a:bodyPr vert="horz" lIns="91440" tIns="45720" rIns="91440" bIns="45720" rtlCol="0">
            <a:no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CA" sz="2000" dirty="0"/>
              <a:t>Organize your coupons in a way that works for you.  Some people use a plastic binder method that sorts and divides coupons with tabs and pockets.  Others like an accordion folder.  </a:t>
            </a:r>
          </a:p>
          <a:p>
            <a:pPr marL="0" indent="0">
              <a:buNone/>
            </a:pPr>
            <a:r>
              <a:rPr lang="en-CA" sz="2000" dirty="0"/>
              <a:t> </a:t>
            </a:r>
          </a:p>
          <a:p>
            <a:pPr marL="0" indent="0">
              <a:buNone/>
            </a:pPr>
            <a:r>
              <a:rPr lang="en-CA" sz="2000" b="1" dirty="0">
                <a:solidFill>
                  <a:srgbClr val="952D1A"/>
                </a:solidFill>
                <a:latin typeface="Avenir Heavy" panose="02000503020000020003" pitchFamily="2" charset="0"/>
              </a:rPr>
              <a:t>Note:  </a:t>
            </a:r>
            <a:r>
              <a:rPr lang="en-CA" sz="2000" dirty="0">
                <a:solidFill>
                  <a:srgbClr val="952D1A"/>
                </a:solidFill>
              </a:rPr>
              <a:t>put coupons that expire soonest at the front.</a:t>
            </a:r>
          </a:p>
          <a:p>
            <a:pPr marL="0" indent="0">
              <a:buNone/>
            </a:pPr>
            <a:r>
              <a:rPr lang="en-CA" sz="2000" dirty="0"/>
              <a:t> </a:t>
            </a:r>
          </a:p>
          <a:p>
            <a:pPr lvl="0"/>
            <a:r>
              <a:rPr lang="en-CA" sz="2000" dirty="0"/>
              <a:t>Sift through your coupon resources one by one (example:  local newspaper, online, apps) then add relevant ones to your booklet.</a:t>
            </a:r>
          </a:p>
        </p:txBody>
      </p:sp>
      <p:sp>
        <p:nvSpPr>
          <p:cNvPr id="16" name="Text Placeholder 2">
            <a:extLst>
              <a:ext uri="{FF2B5EF4-FFF2-40B4-BE49-F238E27FC236}">
                <a16:creationId xmlns:a16="http://schemas.microsoft.com/office/drawing/2014/main" id="{8162CB23-4701-3144-804A-EDAB9513777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shopper:</a:t>
            </a:r>
            <a:endParaRPr lang="en-CA" sz="3500" dirty="0">
              <a:latin typeface="Avenir Black" panose="02000503020000020003" pitchFamily="2" charset="0"/>
            </a:endParaRPr>
          </a:p>
        </p:txBody>
      </p:sp>
      <p:sp>
        <p:nvSpPr>
          <p:cNvPr id="19" name="Rectángulo 18">
            <a:extLst>
              <a:ext uri="{FF2B5EF4-FFF2-40B4-BE49-F238E27FC236}">
                <a16:creationId xmlns:a16="http://schemas.microsoft.com/office/drawing/2014/main" id="{C438BFA1-9ABA-5F4A-AB33-CB5891B5BE2F}"/>
              </a:ext>
            </a:extLst>
          </p:cNvPr>
          <p:cNvSpPr/>
          <p:nvPr/>
        </p:nvSpPr>
        <p:spPr>
          <a:xfrm>
            <a:off x="457200" y="885182"/>
            <a:ext cx="4618856"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Couponing</a:t>
            </a:r>
            <a:endParaRPr lang="es-MX" sz="3600" b="1" dirty="0">
              <a:solidFill>
                <a:srgbClr val="952D1A"/>
              </a:solidFill>
              <a:latin typeface="Avenir Heavy" panose="02000503020000020003" pitchFamily="2" charset="0"/>
            </a:endParaRPr>
          </a:p>
        </p:txBody>
      </p:sp>
      <p:sp>
        <p:nvSpPr>
          <p:cNvPr id="20" name="Rectángulo 19">
            <a:extLst>
              <a:ext uri="{FF2B5EF4-FFF2-40B4-BE49-F238E27FC236}">
                <a16:creationId xmlns:a16="http://schemas.microsoft.com/office/drawing/2014/main" id="{8C88D8D9-B707-FA42-898D-3DC1626D082D}"/>
              </a:ext>
            </a:extLst>
          </p:cNvPr>
          <p:cNvSpPr/>
          <p:nvPr/>
        </p:nvSpPr>
        <p:spPr>
          <a:xfrm>
            <a:off x="457200" y="1629597"/>
            <a:ext cx="6131022" cy="461665"/>
          </a:xfrm>
          <a:prstGeom prst="rect">
            <a:avLst/>
          </a:prstGeom>
        </p:spPr>
        <p:txBody>
          <a:bodyPr wrap="square">
            <a:spAutoFit/>
          </a:bodyPr>
          <a:lstStyle/>
          <a:p>
            <a:r>
              <a:rPr lang="en-CA" sz="2400" dirty="0">
                <a:solidFill>
                  <a:srgbClr val="952D1A"/>
                </a:solidFill>
                <a:latin typeface="Avenir Book" panose="02000503020000020003" pitchFamily="2" charset="0"/>
              </a:rPr>
              <a:t>ORGANIZING COUPONS</a:t>
            </a:r>
          </a:p>
        </p:txBody>
      </p:sp>
      <p:sp>
        <p:nvSpPr>
          <p:cNvPr id="2" name="Marcador de número de diapositiva 1">
            <a:extLst>
              <a:ext uri="{FF2B5EF4-FFF2-40B4-BE49-F238E27FC236}">
                <a16:creationId xmlns:a16="http://schemas.microsoft.com/office/drawing/2014/main" id="{AE2487DA-A70F-7D42-9DFD-B097195A2A17}"/>
              </a:ext>
            </a:extLst>
          </p:cNvPr>
          <p:cNvSpPr>
            <a:spLocks noGrp="1"/>
          </p:cNvSpPr>
          <p:nvPr>
            <p:ph type="sldNum" sz="quarter" idx="14"/>
          </p:nvPr>
        </p:nvSpPr>
        <p:spPr/>
        <p:txBody>
          <a:bodyPr/>
          <a:lstStyle/>
          <a:p>
            <a:fld id="{65BC6105-8ECF-422C-9438-6249158F5CCB}" type="slidenum">
              <a:rPr lang="en-CA" smtClean="0"/>
              <a:pPr/>
              <a:t>34</a:t>
            </a:fld>
            <a:endParaRPr lang="en-CA" dirty="0"/>
          </a:p>
        </p:txBody>
      </p:sp>
      <p:sp>
        <p:nvSpPr>
          <p:cNvPr id="9" name="Rectangle 8">
            <a:extLst>
              <a:ext uri="{FF2B5EF4-FFF2-40B4-BE49-F238E27FC236}">
                <a16:creationId xmlns:a16="http://schemas.microsoft.com/office/drawing/2014/main" id="{928472FF-BAEB-44BD-AA11-9A7668E0CCB3}"/>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15913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72405566-85C3-8342-81F9-3B107BB1A15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67255" r="3377"/>
          <a:stretch/>
        </p:blipFill>
        <p:spPr>
          <a:xfrm>
            <a:off x="6581615" y="0"/>
            <a:ext cx="2562385" cy="6032964"/>
          </a:xfrm>
          <a:prstGeom prst="rect">
            <a:avLst/>
          </a:prstGeom>
        </p:spPr>
      </p:pic>
      <p:sp>
        <p:nvSpPr>
          <p:cNvPr id="17" name="Rectángulo 16">
            <a:extLst>
              <a:ext uri="{FF2B5EF4-FFF2-40B4-BE49-F238E27FC236}">
                <a16:creationId xmlns:a16="http://schemas.microsoft.com/office/drawing/2014/main" id="{58485806-4676-B14F-9651-CB6968C1E7AA}"/>
              </a:ext>
            </a:extLst>
          </p:cNvPr>
          <p:cNvSpPr/>
          <p:nvPr/>
        </p:nvSpPr>
        <p:spPr>
          <a:xfrm>
            <a:off x="6584919" y="0"/>
            <a:ext cx="256238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Text Placeholder 7">
            <a:extLst>
              <a:ext uri="{FF2B5EF4-FFF2-40B4-BE49-F238E27FC236}">
                <a16:creationId xmlns:a16="http://schemas.microsoft.com/office/drawing/2014/main" id="{4FE20580-45FE-D947-9C9B-0933D925D185}"/>
              </a:ext>
            </a:extLst>
          </p:cNvPr>
          <p:cNvSpPr txBox="1">
            <a:spLocks/>
          </p:cNvSpPr>
          <p:nvPr/>
        </p:nvSpPr>
        <p:spPr>
          <a:xfrm>
            <a:off x="527069" y="2274512"/>
            <a:ext cx="6051241" cy="2666656"/>
          </a:xfrm>
          <a:prstGeom prst="rect">
            <a:avLst/>
          </a:prstGeom>
        </p:spPr>
        <p:txBody>
          <a:bodyPr vert="horz" lIns="91440" tIns="45720" rIns="91440" bIns="45720" rtlCol="0">
            <a:no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000" dirty="0"/>
              <a:t>The next time you shop, open your coupon binder and see if any of the coupon match items on your shopping list.  </a:t>
            </a:r>
          </a:p>
          <a:p>
            <a:pPr marL="0" indent="0">
              <a:buNone/>
            </a:pPr>
            <a:r>
              <a:rPr lang="en-CA" sz="2000" dirty="0"/>
              <a:t> </a:t>
            </a:r>
          </a:p>
          <a:p>
            <a:pPr marL="0" indent="0">
              <a:buNone/>
            </a:pPr>
            <a:r>
              <a:rPr lang="en-CA" sz="2000" b="1" dirty="0">
                <a:solidFill>
                  <a:srgbClr val="952D1A"/>
                </a:solidFill>
                <a:latin typeface="Avenir Heavy" panose="02000503020000020003" pitchFamily="2" charset="0"/>
              </a:rPr>
              <a:t>Note: </a:t>
            </a:r>
            <a:r>
              <a:rPr lang="en-CA" sz="2000" dirty="0">
                <a:solidFill>
                  <a:srgbClr val="952D1A"/>
                </a:solidFill>
              </a:rPr>
              <a:t>the </a:t>
            </a:r>
            <a:r>
              <a:rPr lang="en-CA" sz="2000" dirty="0" err="1">
                <a:solidFill>
                  <a:srgbClr val="952D1A"/>
                </a:solidFill>
              </a:rPr>
              <a:t>CartSmart</a:t>
            </a:r>
            <a:r>
              <a:rPr lang="en-CA" sz="2000" dirty="0">
                <a:solidFill>
                  <a:srgbClr val="952D1A"/>
                </a:solidFill>
              </a:rPr>
              <a:t> and Flip apps can do this for you, but it is not all-inclusive in searching for all your local coupons that may be printed and available.</a:t>
            </a:r>
          </a:p>
        </p:txBody>
      </p:sp>
      <p:sp>
        <p:nvSpPr>
          <p:cNvPr id="16" name="Text Placeholder 2">
            <a:extLst>
              <a:ext uri="{FF2B5EF4-FFF2-40B4-BE49-F238E27FC236}">
                <a16:creationId xmlns:a16="http://schemas.microsoft.com/office/drawing/2014/main" id="{8162CB23-4701-3144-804A-EDAB9513777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a:t>
            </a:r>
            <a:r>
              <a:rPr lang="en-CA" sz="4000" dirty="0" err="1">
                <a:latin typeface="Avenir Black" panose="02000503020000020003" pitchFamily="2" charset="0"/>
              </a:rPr>
              <a:t>shopPer</a:t>
            </a:r>
            <a:r>
              <a:rPr lang="en-CA" sz="4000" dirty="0">
                <a:latin typeface="Avenir Black" panose="02000503020000020003" pitchFamily="2" charset="0"/>
              </a:rPr>
              <a:t>:</a:t>
            </a:r>
            <a:endParaRPr lang="en-CA" sz="3500" dirty="0">
              <a:latin typeface="Avenir Black" panose="02000503020000020003" pitchFamily="2" charset="0"/>
            </a:endParaRPr>
          </a:p>
        </p:txBody>
      </p:sp>
      <p:sp>
        <p:nvSpPr>
          <p:cNvPr id="19" name="Rectángulo 18">
            <a:extLst>
              <a:ext uri="{FF2B5EF4-FFF2-40B4-BE49-F238E27FC236}">
                <a16:creationId xmlns:a16="http://schemas.microsoft.com/office/drawing/2014/main" id="{C438BFA1-9ABA-5F4A-AB33-CB5891B5BE2F}"/>
              </a:ext>
            </a:extLst>
          </p:cNvPr>
          <p:cNvSpPr/>
          <p:nvPr/>
        </p:nvSpPr>
        <p:spPr>
          <a:xfrm>
            <a:off x="457200" y="885182"/>
            <a:ext cx="4618856"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Couponing</a:t>
            </a:r>
            <a:endParaRPr lang="es-MX" sz="3600" b="1" dirty="0">
              <a:solidFill>
                <a:srgbClr val="952D1A"/>
              </a:solidFill>
              <a:latin typeface="Avenir Heavy" panose="02000503020000020003" pitchFamily="2" charset="0"/>
            </a:endParaRPr>
          </a:p>
        </p:txBody>
      </p:sp>
      <p:sp>
        <p:nvSpPr>
          <p:cNvPr id="20" name="Rectángulo 19">
            <a:extLst>
              <a:ext uri="{FF2B5EF4-FFF2-40B4-BE49-F238E27FC236}">
                <a16:creationId xmlns:a16="http://schemas.microsoft.com/office/drawing/2014/main" id="{8C88D8D9-B707-FA42-898D-3DC1626D082D}"/>
              </a:ext>
            </a:extLst>
          </p:cNvPr>
          <p:cNvSpPr/>
          <p:nvPr/>
        </p:nvSpPr>
        <p:spPr>
          <a:xfrm>
            <a:off x="457200" y="1629597"/>
            <a:ext cx="6131022" cy="461665"/>
          </a:xfrm>
          <a:prstGeom prst="rect">
            <a:avLst/>
          </a:prstGeom>
        </p:spPr>
        <p:txBody>
          <a:bodyPr wrap="square">
            <a:spAutoFit/>
          </a:bodyPr>
          <a:lstStyle/>
          <a:p>
            <a:r>
              <a:rPr lang="en-CA" sz="2400" dirty="0">
                <a:solidFill>
                  <a:srgbClr val="952D1A"/>
                </a:solidFill>
                <a:latin typeface="Avenir Book" panose="02000503020000020003" pitchFamily="2" charset="0"/>
              </a:rPr>
              <a:t>ORGANIZING COUPONS</a:t>
            </a:r>
          </a:p>
        </p:txBody>
      </p:sp>
      <p:sp>
        <p:nvSpPr>
          <p:cNvPr id="2" name="Marcador de número de diapositiva 1">
            <a:extLst>
              <a:ext uri="{FF2B5EF4-FFF2-40B4-BE49-F238E27FC236}">
                <a16:creationId xmlns:a16="http://schemas.microsoft.com/office/drawing/2014/main" id="{E6CEB032-9DA5-E942-92C6-89313170F93F}"/>
              </a:ext>
            </a:extLst>
          </p:cNvPr>
          <p:cNvSpPr>
            <a:spLocks noGrp="1"/>
          </p:cNvSpPr>
          <p:nvPr>
            <p:ph type="sldNum" sz="quarter" idx="14"/>
          </p:nvPr>
        </p:nvSpPr>
        <p:spPr/>
        <p:txBody>
          <a:bodyPr/>
          <a:lstStyle/>
          <a:p>
            <a:fld id="{65BC6105-8ECF-422C-9438-6249158F5CCB}" type="slidenum">
              <a:rPr lang="en-CA" smtClean="0"/>
              <a:pPr/>
              <a:t>35</a:t>
            </a:fld>
            <a:endParaRPr lang="en-CA" dirty="0"/>
          </a:p>
        </p:txBody>
      </p:sp>
      <p:sp>
        <p:nvSpPr>
          <p:cNvPr id="9" name="Rectangle 8">
            <a:extLst>
              <a:ext uri="{FF2B5EF4-FFF2-40B4-BE49-F238E27FC236}">
                <a16:creationId xmlns:a16="http://schemas.microsoft.com/office/drawing/2014/main" id="{77834ECE-BB56-4E42-BE5B-322D5F66A511}"/>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92211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7">
            <a:extLst>
              <a:ext uri="{FF2B5EF4-FFF2-40B4-BE49-F238E27FC236}">
                <a16:creationId xmlns:a16="http://schemas.microsoft.com/office/drawing/2014/main" id="{4FE20580-45FE-D947-9C9B-0933D925D185}"/>
              </a:ext>
            </a:extLst>
          </p:cNvPr>
          <p:cNvSpPr txBox="1">
            <a:spLocks/>
          </p:cNvSpPr>
          <p:nvPr/>
        </p:nvSpPr>
        <p:spPr>
          <a:xfrm>
            <a:off x="527069" y="2274512"/>
            <a:ext cx="5413083" cy="2666656"/>
          </a:xfrm>
          <a:prstGeom prst="rect">
            <a:avLst/>
          </a:prstGeom>
        </p:spPr>
        <p:txBody>
          <a:bodyPr vert="horz" lIns="91440" tIns="45720" rIns="91440" bIns="45720" rtlCol="0">
            <a:no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000" dirty="0"/>
              <a:t>Set aside and commit to a time-slot to search and find coupons you need.  It doesn’t take that long when it has your full concentration but distractions can be frustrating and cause you not to bother.</a:t>
            </a:r>
          </a:p>
          <a:p>
            <a:pPr marL="0" indent="0">
              <a:buNone/>
            </a:pPr>
            <a:r>
              <a:rPr lang="en-CA" sz="2000" dirty="0"/>
              <a:t> </a:t>
            </a:r>
          </a:p>
          <a:p>
            <a:r>
              <a:rPr lang="en-CA" sz="2000" dirty="0"/>
              <a:t>If you can set aside 1 to 8 hours per week you can save $25 to $300 weekly, which is the same as making $25-50 per hour. </a:t>
            </a:r>
          </a:p>
          <a:p>
            <a:endParaRPr lang="en-CA" sz="2000" dirty="0"/>
          </a:p>
          <a:p>
            <a:pPr marL="0" indent="0">
              <a:buNone/>
            </a:pPr>
            <a:r>
              <a:rPr lang="en-CA" sz="2000" b="1" dirty="0">
                <a:solidFill>
                  <a:srgbClr val="952D1A"/>
                </a:solidFill>
                <a:latin typeface="Avenir Heavy" panose="02000503020000020003" pitchFamily="2" charset="0"/>
              </a:rPr>
              <a:t>Ask yourself; is it worth the little effort?</a:t>
            </a:r>
          </a:p>
        </p:txBody>
      </p:sp>
      <p:sp>
        <p:nvSpPr>
          <p:cNvPr id="16" name="Text Placeholder 2">
            <a:extLst>
              <a:ext uri="{FF2B5EF4-FFF2-40B4-BE49-F238E27FC236}">
                <a16:creationId xmlns:a16="http://schemas.microsoft.com/office/drawing/2014/main" id="{8162CB23-4701-3144-804A-EDAB9513777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shopper:</a:t>
            </a:r>
            <a:endParaRPr lang="en-CA" sz="3500" dirty="0">
              <a:latin typeface="Avenir Black" panose="02000503020000020003" pitchFamily="2" charset="0"/>
            </a:endParaRPr>
          </a:p>
        </p:txBody>
      </p:sp>
      <p:sp>
        <p:nvSpPr>
          <p:cNvPr id="19" name="Rectángulo 18">
            <a:extLst>
              <a:ext uri="{FF2B5EF4-FFF2-40B4-BE49-F238E27FC236}">
                <a16:creationId xmlns:a16="http://schemas.microsoft.com/office/drawing/2014/main" id="{C438BFA1-9ABA-5F4A-AB33-CB5891B5BE2F}"/>
              </a:ext>
            </a:extLst>
          </p:cNvPr>
          <p:cNvSpPr/>
          <p:nvPr/>
        </p:nvSpPr>
        <p:spPr>
          <a:xfrm>
            <a:off x="457200" y="885182"/>
            <a:ext cx="4618856"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Couponing</a:t>
            </a:r>
            <a:endParaRPr lang="es-MX" sz="3600" b="1" dirty="0">
              <a:solidFill>
                <a:srgbClr val="952D1A"/>
              </a:solidFill>
              <a:latin typeface="Avenir Heavy" panose="02000503020000020003" pitchFamily="2" charset="0"/>
            </a:endParaRPr>
          </a:p>
        </p:txBody>
      </p:sp>
      <p:sp>
        <p:nvSpPr>
          <p:cNvPr id="20" name="Rectángulo 19">
            <a:extLst>
              <a:ext uri="{FF2B5EF4-FFF2-40B4-BE49-F238E27FC236}">
                <a16:creationId xmlns:a16="http://schemas.microsoft.com/office/drawing/2014/main" id="{8C88D8D9-B707-FA42-898D-3DC1626D082D}"/>
              </a:ext>
            </a:extLst>
          </p:cNvPr>
          <p:cNvSpPr/>
          <p:nvPr/>
        </p:nvSpPr>
        <p:spPr>
          <a:xfrm>
            <a:off x="457200" y="1629597"/>
            <a:ext cx="6131022" cy="461665"/>
          </a:xfrm>
          <a:prstGeom prst="rect">
            <a:avLst/>
          </a:prstGeom>
        </p:spPr>
        <p:txBody>
          <a:bodyPr wrap="square">
            <a:spAutoFit/>
          </a:bodyPr>
          <a:lstStyle/>
          <a:p>
            <a:r>
              <a:rPr lang="en-CA" sz="2400" dirty="0">
                <a:solidFill>
                  <a:srgbClr val="952D1A"/>
                </a:solidFill>
                <a:latin typeface="Avenir Book" panose="02000503020000020003" pitchFamily="2" charset="0"/>
              </a:rPr>
              <a:t>TIME COMMITMENT</a:t>
            </a:r>
          </a:p>
        </p:txBody>
      </p:sp>
      <p:pic>
        <p:nvPicPr>
          <p:cNvPr id="3" name="Imagen 2" descr="Imagen que contiene objeto, rojo, reloj&#10;&#10;Descripción generada automáticamente">
            <a:extLst>
              <a:ext uri="{FF2B5EF4-FFF2-40B4-BE49-F238E27FC236}">
                <a16:creationId xmlns:a16="http://schemas.microsoft.com/office/drawing/2014/main" id="{1CDBA1CF-B75B-6949-B60D-AEDB6D93C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5680" y="980728"/>
            <a:ext cx="3397525" cy="4487564"/>
          </a:xfrm>
          <a:prstGeom prst="rect">
            <a:avLst/>
          </a:prstGeom>
        </p:spPr>
      </p:pic>
      <p:pic>
        <p:nvPicPr>
          <p:cNvPr id="5" name="Imagen 4">
            <a:extLst>
              <a:ext uri="{FF2B5EF4-FFF2-40B4-BE49-F238E27FC236}">
                <a16:creationId xmlns:a16="http://schemas.microsoft.com/office/drawing/2014/main" id="{AE5B2E32-42FB-D742-80AD-A9780A1D7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48159">
            <a:off x="6799263" y="3650268"/>
            <a:ext cx="1887537" cy="1895402"/>
          </a:xfrm>
          <a:prstGeom prst="rect">
            <a:avLst/>
          </a:prstGeom>
        </p:spPr>
      </p:pic>
      <p:sp>
        <p:nvSpPr>
          <p:cNvPr id="12" name="Text Placeholder 7">
            <a:extLst>
              <a:ext uri="{FF2B5EF4-FFF2-40B4-BE49-F238E27FC236}">
                <a16:creationId xmlns:a16="http://schemas.microsoft.com/office/drawing/2014/main" id="{74EF8BEA-9E0A-8D4B-98DD-172FE9F4ABFD}"/>
              </a:ext>
            </a:extLst>
          </p:cNvPr>
          <p:cNvSpPr txBox="1">
            <a:spLocks/>
          </p:cNvSpPr>
          <p:nvPr/>
        </p:nvSpPr>
        <p:spPr>
          <a:xfrm rot="20225293">
            <a:off x="6816411" y="3654947"/>
            <a:ext cx="1887537" cy="1920495"/>
          </a:xfrm>
          <a:prstGeom prst="rect">
            <a:avLst/>
          </a:prstGeom>
        </p:spPr>
        <p:txBody>
          <a:bodyPr vert="horz" lIns="91440" tIns="45720" rIns="91440" bIns="45720" rtlCol="0">
            <a:normAutofit fontScale="92500" lnSpcReduction="10000"/>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Univers Light" panose="020F0302020204030204" pitchFamily="34"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2200" dirty="0">
                <a:latin typeface="Bradley Hand ITC" panose="03070402050302030203" pitchFamily="66" charset="77"/>
              </a:rPr>
              <a:t>1 to 8 hours </a:t>
            </a:r>
            <a:br>
              <a:rPr lang="en-CA" sz="2200" dirty="0">
                <a:latin typeface="Bradley Hand ITC" panose="03070402050302030203" pitchFamily="66" charset="77"/>
              </a:rPr>
            </a:br>
            <a:r>
              <a:rPr lang="en-CA" sz="2200" dirty="0">
                <a:latin typeface="Bradley Hand ITC" panose="03070402050302030203" pitchFamily="66" charset="77"/>
              </a:rPr>
              <a:t>a week=</a:t>
            </a:r>
          </a:p>
          <a:p>
            <a:pPr marL="0" indent="0">
              <a:buNone/>
            </a:pPr>
            <a:r>
              <a:rPr lang="en-CA" sz="2200" b="1" dirty="0">
                <a:latin typeface="Bradley Hand ITC" panose="03070402050302030203" pitchFamily="66" charset="77"/>
              </a:rPr>
              <a:t>$25 t0 $300 weekly =</a:t>
            </a:r>
          </a:p>
          <a:p>
            <a:pPr marL="0" indent="0">
              <a:buNone/>
            </a:pPr>
            <a:r>
              <a:rPr lang="en-CA" sz="2200" b="1" dirty="0">
                <a:latin typeface="Bradley Hand ITC" panose="03070402050302030203" pitchFamily="66" charset="77"/>
              </a:rPr>
              <a:t>$25-50 per hour</a:t>
            </a:r>
          </a:p>
        </p:txBody>
      </p:sp>
      <p:sp>
        <p:nvSpPr>
          <p:cNvPr id="2" name="Marcador de número de diapositiva 1">
            <a:extLst>
              <a:ext uri="{FF2B5EF4-FFF2-40B4-BE49-F238E27FC236}">
                <a16:creationId xmlns:a16="http://schemas.microsoft.com/office/drawing/2014/main" id="{EB4D3EF3-087A-6745-93B8-0ED9929639F6}"/>
              </a:ext>
            </a:extLst>
          </p:cNvPr>
          <p:cNvSpPr>
            <a:spLocks noGrp="1"/>
          </p:cNvSpPr>
          <p:nvPr>
            <p:ph type="sldNum" sz="quarter" idx="14"/>
          </p:nvPr>
        </p:nvSpPr>
        <p:spPr/>
        <p:txBody>
          <a:bodyPr/>
          <a:lstStyle/>
          <a:p>
            <a:fld id="{65BC6105-8ECF-422C-9438-6249158F5CCB}" type="slidenum">
              <a:rPr lang="en-CA" smtClean="0"/>
              <a:pPr/>
              <a:t>36</a:t>
            </a:fld>
            <a:endParaRPr lang="en-CA" dirty="0"/>
          </a:p>
        </p:txBody>
      </p:sp>
      <p:sp>
        <p:nvSpPr>
          <p:cNvPr id="10" name="Rectangle 9">
            <a:extLst>
              <a:ext uri="{FF2B5EF4-FFF2-40B4-BE49-F238E27FC236}">
                <a16:creationId xmlns:a16="http://schemas.microsoft.com/office/drawing/2014/main" id="{3FE3886D-8431-4345-94B5-D067002AEA5C}"/>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02355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noAutofit/>
          </a:bodyPr>
          <a:lstStyle/>
          <a:p>
            <a:r>
              <a:rPr lang="en-CA" sz="2400" b="0" dirty="0"/>
              <a:t>FINDING COUPONS</a:t>
            </a:r>
          </a:p>
        </p:txBody>
      </p:sp>
      <p:sp>
        <p:nvSpPr>
          <p:cNvPr id="6" name="Content Placeholder 5"/>
          <p:cNvSpPr>
            <a:spLocks noGrp="1"/>
          </p:cNvSpPr>
          <p:nvPr>
            <p:ph sz="quarter" idx="16"/>
          </p:nvPr>
        </p:nvSpPr>
        <p:spPr>
          <a:xfrm>
            <a:off x="611560" y="2271962"/>
            <a:ext cx="4824536" cy="4001616"/>
          </a:xfrm>
        </p:spPr>
        <p:txBody>
          <a:bodyPr>
            <a:normAutofit lnSpcReduction="10000"/>
          </a:bodyPr>
          <a:lstStyle/>
          <a:p>
            <a:pPr marL="285750" lvl="0" indent="-285750">
              <a:buFont typeface="Arial" panose="020B0604020202020204" pitchFamily="34" charset="0"/>
              <a:buChar char="•"/>
            </a:pPr>
            <a:r>
              <a:rPr lang="en-CA" sz="2000" dirty="0"/>
              <a:t>Store Coupon walls/bulletin boards</a:t>
            </a:r>
          </a:p>
          <a:p>
            <a:pPr marL="285750" lvl="0" indent="-285750">
              <a:buFont typeface="Arial" panose="020B0604020202020204" pitchFamily="34" charset="0"/>
              <a:buChar char="•"/>
            </a:pPr>
            <a:r>
              <a:rPr lang="en-CA" sz="2000" dirty="0"/>
              <a:t>Local newspapers</a:t>
            </a:r>
          </a:p>
          <a:p>
            <a:pPr marL="285750" lvl="0" indent="-285750">
              <a:buFont typeface="Arial" panose="020B0604020202020204" pitchFamily="34" charset="0"/>
              <a:buChar char="•"/>
            </a:pPr>
            <a:r>
              <a:rPr lang="en-CA" sz="2000" dirty="0"/>
              <a:t>Store flyers</a:t>
            </a:r>
          </a:p>
          <a:p>
            <a:pPr marL="285750" lvl="0" indent="-285750">
              <a:buFont typeface="Arial" panose="020B0604020202020204" pitchFamily="34" charset="0"/>
              <a:buChar char="•"/>
            </a:pPr>
            <a:r>
              <a:rPr lang="en-CA" sz="2000" dirty="0"/>
              <a:t>Direct-mailers</a:t>
            </a:r>
          </a:p>
          <a:p>
            <a:pPr marL="285750" lvl="0" indent="-285750">
              <a:buFont typeface="Arial" panose="020B0604020202020204" pitchFamily="34" charset="0"/>
              <a:buChar char="•"/>
            </a:pPr>
            <a:r>
              <a:rPr lang="en-CA" sz="2000" dirty="0"/>
              <a:t>Magazines </a:t>
            </a:r>
          </a:p>
          <a:p>
            <a:pPr marL="285750" lvl="0" indent="-285750">
              <a:buFont typeface="Arial" panose="020B0604020202020204" pitchFamily="34" charset="0"/>
              <a:buChar char="•"/>
            </a:pPr>
            <a:r>
              <a:rPr lang="en-CA" sz="2000" dirty="0"/>
              <a:t>Package inserts</a:t>
            </a:r>
          </a:p>
          <a:p>
            <a:pPr marL="285750" lvl="0" indent="-285750">
              <a:buFont typeface="Arial" panose="020B0604020202020204" pitchFamily="34" charset="0"/>
              <a:buChar char="•"/>
            </a:pPr>
            <a:r>
              <a:rPr lang="en-CA" sz="2000" dirty="0"/>
              <a:t>Online at various store coupon websites like Coupon, PC Plus</a:t>
            </a:r>
          </a:p>
          <a:p>
            <a:pPr marL="285750" lvl="0" indent="-285750">
              <a:buFont typeface="Arial" panose="020B0604020202020204" pitchFamily="34" charset="0"/>
              <a:buChar char="•"/>
            </a:pPr>
            <a:r>
              <a:rPr lang="en-CA" sz="2000" dirty="0"/>
              <a:t>Mail-in forms or sample requests that you receive for free in the mail</a:t>
            </a:r>
          </a:p>
          <a:p>
            <a:pPr marL="285750" lvl="0" indent="-285750">
              <a:buFont typeface="Arial" panose="020B0604020202020204" pitchFamily="34" charset="0"/>
              <a:buChar char="•"/>
            </a:pPr>
            <a:r>
              <a:rPr lang="en-CA" sz="2000" dirty="0"/>
              <a:t>Coupon Websites</a:t>
            </a:r>
          </a:p>
          <a:p>
            <a:pPr marL="285750" lvl="0" indent="-285750">
              <a:buFont typeface="Arial" panose="020B0604020202020204" pitchFamily="34" charset="0"/>
              <a:buChar char="•"/>
            </a:pPr>
            <a:r>
              <a:rPr lang="en-CA" sz="2000" dirty="0"/>
              <a:t>Coupon Phone Apps</a:t>
            </a:r>
            <a:endParaRPr lang="en-CA" dirty="0"/>
          </a:p>
        </p:txBody>
      </p:sp>
      <p:sp>
        <p:nvSpPr>
          <p:cNvPr id="9" name="Text Placeholder 2">
            <a:extLst>
              <a:ext uri="{FF2B5EF4-FFF2-40B4-BE49-F238E27FC236}">
                <a16:creationId xmlns:a16="http://schemas.microsoft.com/office/drawing/2014/main" id="{1E0DD81E-9BB4-A744-B514-FB6D1ED1B954}"/>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a:t>
            </a:r>
            <a:r>
              <a:rPr lang="en-CA" sz="4000" dirty="0" err="1">
                <a:latin typeface="Avenir Black" panose="02000503020000020003" pitchFamily="2" charset="0"/>
              </a:rPr>
              <a:t>shopPer</a:t>
            </a:r>
            <a:r>
              <a:rPr lang="en-CA" sz="4000" dirty="0">
                <a:latin typeface="Avenir Black" panose="02000503020000020003" pitchFamily="2" charset="0"/>
              </a:rPr>
              <a:t>:</a:t>
            </a:r>
            <a:endParaRPr lang="en-CA" sz="3500" dirty="0">
              <a:latin typeface="Avenir Black" panose="02000503020000020003" pitchFamily="2" charset="0"/>
            </a:endParaRPr>
          </a:p>
        </p:txBody>
      </p:sp>
      <p:sp>
        <p:nvSpPr>
          <p:cNvPr id="10" name="Rectángulo 9">
            <a:extLst>
              <a:ext uri="{FF2B5EF4-FFF2-40B4-BE49-F238E27FC236}">
                <a16:creationId xmlns:a16="http://schemas.microsoft.com/office/drawing/2014/main" id="{4276AA2B-56D7-7646-83FB-44B2514AA3CC}"/>
              </a:ext>
            </a:extLst>
          </p:cNvPr>
          <p:cNvSpPr/>
          <p:nvPr/>
        </p:nvSpPr>
        <p:spPr>
          <a:xfrm>
            <a:off x="457200" y="885182"/>
            <a:ext cx="4618856"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Couponing</a:t>
            </a:r>
            <a:endParaRPr lang="es-MX" sz="3600" b="1" dirty="0">
              <a:solidFill>
                <a:srgbClr val="952D1A"/>
              </a:solidFill>
              <a:latin typeface="Avenir Heavy" panose="02000503020000020003" pitchFamily="2" charset="0"/>
            </a:endParaRPr>
          </a:p>
        </p:txBody>
      </p:sp>
      <p:pic>
        <p:nvPicPr>
          <p:cNvPr id="14" name="Imagen 13">
            <a:extLst>
              <a:ext uri="{FF2B5EF4-FFF2-40B4-BE49-F238E27FC236}">
                <a16:creationId xmlns:a16="http://schemas.microsoft.com/office/drawing/2014/main" id="{AEACB01A-B3E9-6445-8289-4E0965AC8B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46924" r="26533"/>
          <a:stretch/>
        </p:blipFill>
        <p:spPr>
          <a:xfrm>
            <a:off x="6581615" y="0"/>
            <a:ext cx="2562386" cy="6021287"/>
          </a:xfrm>
          <a:prstGeom prst="rect">
            <a:avLst/>
          </a:prstGeom>
        </p:spPr>
      </p:pic>
      <p:sp>
        <p:nvSpPr>
          <p:cNvPr id="15" name="Rectángulo 14">
            <a:extLst>
              <a:ext uri="{FF2B5EF4-FFF2-40B4-BE49-F238E27FC236}">
                <a16:creationId xmlns:a16="http://schemas.microsoft.com/office/drawing/2014/main" id="{7A16C3A6-73DB-C445-8ADD-F5A520BA5FDC}"/>
              </a:ext>
            </a:extLst>
          </p:cNvPr>
          <p:cNvSpPr/>
          <p:nvPr/>
        </p:nvSpPr>
        <p:spPr>
          <a:xfrm>
            <a:off x="6581615" y="0"/>
            <a:ext cx="256238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Marcador de número de diapositiva 1">
            <a:extLst>
              <a:ext uri="{FF2B5EF4-FFF2-40B4-BE49-F238E27FC236}">
                <a16:creationId xmlns:a16="http://schemas.microsoft.com/office/drawing/2014/main" id="{6E5E39AB-C471-2A47-ADA8-DDDCBEC1E6AA}"/>
              </a:ext>
            </a:extLst>
          </p:cNvPr>
          <p:cNvSpPr>
            <a:spLocks noGrp="1"/>
          </p:cNvSpPr>
          <p:nvPr>
            <p:ph type="sldNum" sz="quarter" idx="14"/>
          </p:nvPr>
        </p:nvSpPr>
        <p:spPr/>
        <p:txBody>
          <a:bodyPr/>
          <a:lstStyle/>
          <a:p>
            <a:fld id="{65BC6105-8ECF-422C-9438-6249158F5CCB}" type="slidenum">
              <a:rPr lang="en-CA" smtClean="0"/>
              <a:pPr/>
              <a:t>37</a:t>
            </a:fld>
            <a:endParaRPr lang="en-CA" dirty="0"/>
          </a:p>
        </p:txBody>
      </p:sp>
      <p:sp>
        <p:nvSpPr>
          <p:cNvPr id="11" name="Rectangle 10">
            <a:extLst>
              <a:ext uri="{FF2B5EF4-FFF2-40B4-BE49-F238E27FC236}">
                <a16:creationId xmlns:a16="http://schemas.microsoft.com/office/drawing/2014/main" id="{2F61D30E-C6C8-4536-80F5-4840CB87AB4B}"/>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52249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noAutofit/>
          </a:bodyPr>
          <a:lstStyle/>
          <a:p>
            <a:r>
              <a:rPr lang="en-CA" sz="2400" b="0" dirty="0"/>
              <a:t>STEPS</a:t>
            </a:r>
          </a:p>
        </p:txBody>
      </p:sp>
      <p:sp>
        <p:nvSpPr>
          <p:cNvPr id="6" name="Content Placeholder 5"/>
          <p:cNvSpPr>
            <a:spLocks noGrp="1"/>
          </p:cNvSpPr>
          <p:nvPr>
            <p:ph sz="quarter" idx="16"/>
          </p:nvPr>
        </p:nvSpPr>
        <p:spPr>
          <a:xfrm>
            <a:off x="492552" y="2202287"/>
            <a:ext cx="5879648" cy="4001616"/>
          </a:xfrm>
        </p:spPr>
        <p:txBody>
          <a:bodyPr>
            <a:noAutofit/>
          </a:bodyPr>
          <a:lstStyle/>
          <a:p>
            <a:pPr marL="342900" lvl="0" indent="-342900">
              <a:buFont typeface="Arial" panose="020B0604020202020204" pitchFamily="34" charset="0"/>
              <a:buChar char="•"/>
            </a:pPr>
            <a:r>
              <a:rPr lang="en-CA" sz="2000" dirty="0"/>
              <a:t>Sign up for your local newspaper or borrow one from a neighbour.</a:t>
            </a:r>
          </a:p>
          <a:p>
            <a:r>
              <a:rPr lang="en-CA" sz="2000" dirty="0"/>
              <a:t> </a:t>
            </a:r>
          </a:p>
          <a:p>
            <a:pPr marL="342900" lvl="0" indent="-342900">
              <a:buFont typeface="Arial" panose="020B0604020202020204" pitchFamily="34" charset="0"/>
              <a:buChar char="•"/>
            </a:pPr>
            <a:r>
              <a:rPr lang="en-CA" sz="2000" dirty="0"/>
              <a:t>Check your store bulletin board for coupons before shopping (usually found near the entrance).</a:t>
            </a:r>
          </a:p>
          <a:p>
            <a:r>
              <a:rPr lang="en-CA" sz="2000" dirty="0"/>
              <a:t> </a:t>
            </a:r>
          </a:p>
          <a:p>
            <a:pPr marL="342900" lvl="0" indent="-342900">
              <a:buFont typeface="Arial" panose="020B0604020202020204" pitchFamily="34" charset="0"/>
              <a:buChar char="•"/>
            </a:pPr>
            <a:r>
              <a:rPr lang="en-CA" sz="2000" dirty="0"/>
              <a:t>Join local coupon groups on Facebook to keep in the coupon know-how where you live.</a:t>
            </a:r>
          </a:p>
          <a:p>
            <a:r>
              <a:rPr lang="en-CA" sz="2000" dirty="0"/>
              <a:t> </a:t>
            </a:r>
          </a:p>
          <a:p>
            <a:pPr marL="342900" lvl="0" indent="-342900">
              <a:buFont typeface="Arial" panose="020B0604020202020204" pitchFamily="34" charset="0"/>
              <a:buChar char="•"/>
            </a:pPr>
            <a:r>
              <a:rPr lang="en-CA" sz="2000" dirty="0"/>
              <a:t>Download coupon apps</a:t>
            </a:r>
          </a:p>
          <a:p>
            <a:r>
              <a:rPr lang="en-CA" sz="2000" dirty="0"/>
              <a:t> </a:t>
            </a:r>
          </a:p>
        </p:txBody>
      </p:sp>
      <p:sp>
        <p:nvSpPr>
          <p:cNvPr id="9" name="Text Placeholder 2">
            <a:extLst>
              <a:ext uri="{FF2B5EF4-FFF2-40B4-BE49-F238E27FC236}">
                <a16:creationId xmlns:a16="http://schemas.microsoft.com/office/drawing/2014/main" id="{4BBE093D-98B8-5046-B64E-D2626378042F}"/>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shopper:</a:t>
            </a:r>
            <a:endParaRPr lang="en-CA" sz="3500" dirty="0">
              <a:latin typeface="Avenir Black" panose="02000503020000020003" pitchFamily="2" charset="0"/>
            </a:endParaRPr>
          </a:p>
        </p:txBody>
      </p:sp>
      <p:sp>
        <p:nvSpPr>
          <p:cNvPr id="10" name="Rectángulo 9">
            <a:extLst>
              <a:ext uri="{FF2B5EF4-FFF2-40B4-BE49-F238E27FC236}">
                <a16:creationId xmlns:a16="http://schemas.microsoft.com/office/drawing/2014/main" id="{E0DE5807-D1FE-F144-ACF7-8FBE68FA3150}"/>
              </a:ext>
            </a:extLst>
          </p:cNvPr>
          <p:cNvSpPr/>
          <p:nvPr/>
        </p:nvSpPr>
        <p:spPr>
          <a:xfrm>
            <a:off x="457200" y="885182"/>
            <a:ext cx="4618856"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Couponing</a:t>
            </a:r>
            <a:endParaRPr lang="es-MX" sz="3600" b="1" dirty="0">
              <a:solidFill>
                <a:srgbClr val="952D1A"/>
              </a:solidFill>
              <a:latin typeface="Avenir Heavy" panose="02000503020000020003" pitchFamily="2" charset="0"/>
            </a:endParaRPr>
          </a:p>
        </p:txBody>
      </p:sp>
      <p:pic>
        <p:nvPicPr>
          <p:cNvPr id="11" name="Imagen 10">
            <a:extLst>
              <a:ext uri="{FF2B5EF4-FFF2-40B4-BE49-F238E27FC236}">
                <a16:creationId xmlns:a16="http://schemas.microsoft.com/office/drawing/2014/main" id="{B9CA7729-07BA-B94F-922F-CC6C12F8CD9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46924" r="26533"/>
          <a:stretch/>
        </p:blipFill>
        <p:spPr>
          <a:xfrm>
            <a:off x="6581615" y="0"/>
            <a:ext cx="2562386" cy="6021287"/>
          </a:xfrm>
          <a:prstGeom prst="rect">
            <a:avLst/>
          </a:prstGeom>
        </p:spPr>
      </p:pic>
      <p:sp>
        <p:nvSpPr>
          <p:cNvPr id="12" name="Rectángulo 11">
            <a:extLst>
              <a:ext uri="{FF2B5EF4-FFF2-40B4-BE49-F238E27FC236}">
                <a16:creationId xmlns:a16="http://schemas.microsoft.com/office/drawing/2014/main" id="{283095B7-64DF-E24C-BD65-60B0E812D837}"/>
              </a:ext>
            </a:extLst>
          </p:cNvPr>
          <p:cNvSpPr/>
          <p:nvPr/>
        </p:nvSpPr>
        <p:spPr>
          <a:xfrm>
            <a:off x="6581615" y="0"/>
            <a:ext cx="256238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Marcador de número de diapositiva 1">
            <a:extLst>
              <a:ext uri="{FF2B5EF4-FFF2-40B4-BE49-F238E27FC236}">
                <a16:creationId xmlns:a16="http://schemas.microsoft.com/office/drawing/2014/main" id="{4AEEEC4B-9745-8C44-9E67-F37CDAEC766F}"/>
              </a:ext>
            </a:extLst>
          </p:cNvPr>
          <p:cNvSpPr>
            <a:spLocks noGrp="1"/>
          </p:cNvSpPr>
          <p:nvPr>
            <p:ph type="sldNum" sz="quarter" idx="14"/>
          </p:nvPr>
        </p:nvSpPr>
        <p:spPr/>
        <p:txBody>
          <a:bodyPr/>
          <a:lstStyle/>
          <a:p>
            <a:fld id="{65BC6105-8ECF-422C-9438-6249158F5CCB}" type="slidenum">
              <a:rPr lang="en-CA" smtClean="0"/>
              <a:pPr/>
              <a:t>38</a:t>
            </a:fld>
            <a:endParaRPr lang="en-CA" dirty="0"/>
          </a:p>
        </p:txBody>
      </p:sp>
      <p:sp>
        <p:nvSpPr>
          <p:cNvPr id="13" name="Rectangle 12">
            <a:extLst>
              <a:ext uri="{FF2B5EF4-FFF2-40B4-BE49-F238E27FC236}">
                <a16:creationId xmlns:a16="http://schemas.microsoft.com/office/drawing/2014/main" id="{DD1D4413-DBA5-4854-B7F5-2835C374E11F}"/>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2856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6"/>
          </p:nvPr>
        </p:nvSpPr>
        <p:spPr>
          <a:xfrm>
            <a:off x="457199" y="2372810"/>
            <a:ext cx="5700533" cy="3977686"/>
          </a:xfrm>
        </p:spPr>
        <p:txBody>
          <a:bodyPr>
            <a:normAutofit/>
          </a:bodyPr>
          <a:lstStyle/>
          <a:p>
            <a:pPr marL="342900" indent="-342900">
              <a:buFont typeface="Arial" panose="020B0604020202020204" pitchFamily="34" charset="0"/>
              <a:buChar char="•"/>
            </a:pPr>
            <a:r>
              <a:rPr lang="en-CA" sz="2000" dirty="0"/>
              <a:t>Use coupon websites to save or print off coupons for things you need</a:t>
            </a:r>
          </a:p>
          <a:p>
            <a:r>
              <a:rPr lang="en-CA" sz="2000" dirty="0"/>
              <a:t> </a:t>
            </a:r>
          </a:p>
          <a:p>
            <a:pPr marL="342900" indent="-342900">
              <a:buFont typeface="Arial" panose="020B0604020202020204" pitchFamily="34" charset="0"/>
              <a:buChar char="•"/>
            </a:pPr>
            <a:r>
              <a:rPr lang="en-CA" sz="2000" dirty="0"/>
              <a:t>Go to your favorite product manufacturer websites and download or request discount coupons for items you need.  Example:  Kraft website often will have coupons for items like Kraft salad dressings, peanut butter </a:t>
            </a:r>
          </a:p>
        </p:txBody>
      </p:sp>
      <p:sp>
        <p:nvSpPr>
          <p:cNvPr id="9" name="Text Placeholder 3">
            <a:extLst>
              <a:ext uri="{FF2B5EF4-FFF2-40B4-BE49-F238E27FC236}">
                <a16:creationId xmlns:a16="http://schemas.microsoft.com/office/drawing/2014/main" id="{76A4A39B-C342-6E40-B85F-797472979CE6}"/>
              </a:ext>
            </a:extLst>
          </p:cNvPr>
          <p:cNvSpPr txBox="1">
            <a:spLocks/>
          </p:cNvSpPr>
          <p:nvPr/>
        </p:nvSpPr>
        <p:spPr>
          <a:xfrm>
            <a:off x="457200" y="1676400"/>
            <a:ext cx="4038600" cy="3810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800" b="1" i="0" kern="1200" cap="none" baseline="0">
                <a:solidFill>
                  <a:schemeClr val="tx2"/>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400" b="0" dirty="0"/>
              <a:t>STEPS</a:t>
            </a:r>
          </a:p>
        </p:txBody>
      </p:sp>
      <p:sp>
        <p:nvSpPr>
          <p:cNvPr id="10" name="Text Placeholder 2">
            <a:extLst>
              <a:ext uri="{FF2B5EF4-FFF2-40B4-BE49-F238E27FC236}">
                <a16:creationId xmlns:a16="http://schemas.microsoft.com/office/drawing/2014/main" id="{7A99991D-38B3-A948-BCB8-D3B8B59848C9}"/>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shopper:</a:t>
            </a:r>
            <a:endParaRPr lang="en-CA" sz="3500" dirty="0">
              <a:latin typeface="Avenir Black" panose="02000503020000020003" pitchFamily="2" charset="0"/>
            </a:endParaRPr>
          </a:p>
        </p:txBody>
      </p:sp>
      <p:sp>
        <p:nvSpPr>
          <p:cNvPr id="11" name="Rectángulo 10">
            <a:extLst>
              <a:ext uri="{FF2B5EF4-FFF2-40B4-BE49-F238E27FC236}">
                <a16:creationId xmlns:a16="http://schemas.microsoft.com/office/drawing/2014/main" id="{9F77BDD1-A17E-4040-BEFF-1FD90F33AD09}"/>
              </a:ext>
            </a:extLst>
          </p:cNvPr>
          <p:cNvSpPr/>
          <p:nvPr/>
        </p:nvSpPr>
        <p:spPr>
          <a:xfrm>
            <a:off x="457200" y="885182"/>
            <a:ext cx="4618856"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Couponing</a:t>
            </a:r>
            <a:endParaRPr lang="es-MX" sz="3600" b="1" dirty="0">
              <a:solidFill>
                <a:srgbClr val="952D1A"/>
              </a:solidFill>
              <a:latin typeface="Avenir Heavy" panose="02000503020000020003" pitchFamily="2" charset="0"/>
            </a:endParaRPr>
          </a:p>
        </p:txBody>
      </p:sp>
      <p:pic>
        <p:nvPicPr>
          <p:cNvPr id="12" name="Imagen 11">
            <a:extLst>
              <a:ext uri="{FF2B5EF4-FFF2-40B4-BE49-F238E27FC236}">
                <a16:creationId xmlns:a16="http://schemas.microsoft.com/office/drawing/2014/main" id="{8EB396EE-9C9F-6045-88CA-0C436129AE44}"/>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47404" t="3751" r="25348"/>
          <a:stretch/>
        </p:blipFill>
        <p:spPr>
          <a:xfrm>
            <a:off x="6581614" y="0"/>
            <a:ext cx="2562387" cy="6021288"/>
          </a:xfrm>
          <a:prstGeom prst="rect">
            <a:avLst/>
          </a:prstGeom>
        </p:spPr>
      </p:pic>
      <p:sp>
        <p:nvSpPr>
          <p:cNvPr id="13" name="Rectángulo 12">
            <a:extLst>
              <a:ext uri="{FF2B5EF4-FFF2-40B4-BE49-F238E27FC236}">
                <a16:creationId xmlns:a16="http://schemas.microsoft.com/office/drawing/2014/main" id="{C48100B8-EB91-D645-9700-95B89AA65314}"/>
              </a:ext>
            </a:extLst>
          </p:cNvPr>
          <p:cNvSpPr/>
          <p:nvPr/>
        </p:nvSpPr>
        <p:spPr>
          <a:xfrm>
            <a:off x="6581615" y="0"/>
            <a:ext cx="256238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Marcador de número de diapositiva 1">
            <a:extLst>
              <a:ext uri="{FF2B5EF4-FFF2-40B4-BE49-F238E27FC236}">
                <a16:creationId xmlns:a16="http://schemas.microsoft.com/office/drawing/2014/main" id="{AEF4DA38-E355-544C-9B4D-D6F88293881B}"/>
              </a:ext>
            </a:extLst>
          </p:cNvPr>
          <p:cNvSpPr>
            <a:spLocks noGrp="1"/>
          </p:cNvSpPr>
          <p:nvPr>
            <p:ph type="sldNum" sz="quarter" idx="14"/>
          </p:nvPr>
        </p:nvSpPr>
        <p:spPr/>
        <p:txBody>
          <a:bodyPr/>
          <a:lstStyle/>
          <a:p>
            <a:fld id="{65BC6105-8ECF-422C-9438-6249158F5CCB}" type="slidenum">
              <a:rPr lang="en-CA" smtClean="0"/>
              <a:pPr/>
              <a:t>39</a:t>
            </a:fld>
            <a:endParaRPr lang="en-CA" dirty="0"/>
          </a:p>
        </p:txBody>
      </p:sp>
      <p:sp>
        <p:nvSpPr>
          <p:cNvPr id="14" name="Rectangle 13">
            <a:extLst>
              <a:ext uri="{FF2B5EF4-FFF2-40B4-BE49-F238E27FC236}">
                <a16:creationId xmlns:a16="http://schemas.microsoft.com/office/drawing/2014/main" id="{E1D14332-DBD1-44BC-BA14-090380CAA2F1}"/>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29702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30B19117-D198-6D40-83F7-DD088EDBD72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4857" r="14541"/>
          <a:stretch/>
        </p:blipFill>
        <p:spPr>
          <a:xfrm>
            <a:off x="4571999" y="1"/>
            <a:ext cx="4572001" cy="6021288"/>
          </a:xfrm>
          <a:prstGeom prst="rect">
            <a:avLst/>
          </a:prstGeom>
        </p:spPr>
      </p:pic>
      <p:sp>
        <p:nvSpPr>
          <p:cNvPr id="2" name="Rectángulo 1">
            <a:extLst>
              <a:ext uri="{FF2B5EF4-FFF2-40B4-BE49-F238E27FC236}">
                <a16:creationId xmlns:a16="http://schemas.microsoft.com/office/drawing/2014/main" id="{20360678-7BAC-0C42-8CE9-5A282AF1034A}"/>
              </a:ext>
            </a:extLst>
          </p:cNvPr>
          <p:cNvSpPr/>
          <p:nvPr/>
        </p:nvSpPr>
        <p:spPr>
          <a:xfrm>
            <a:off x="4572000" y="0"/>
            <a:ext cx="4572000" cy="6021288"/>
          </a:xfrm>
          <a:prstGeom prst="rect">
            <a:avLst/>
          </a:prstGeom>
          <a:solidFill>
            <a:srgbClr val="952D1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ext Placeholder 2"/>
          <p:cNvSpPr>
            <a:spLocks noGrp="1"/>
          </p:cNvSpPr>
          <p:nvPr>
            <p:ph type="body" sz="quarter" idx="11"/>
          </p:nvPr>
        </p:nvSpPr>
        <p:spPr>
          <a:xfrm>
            <a:off x="379273" y="177467"/>
            <a:ext cx="8229600" cy="696542"/>
          </a:xfrm>
        </p:spPr>
        <p:txBody>
          <a:bodyPr>
            <a:noAutofit/>
          </a:bodyPr>
          <a:lstStyle/>
          <a:p>
            <a:r>
              <a:rPr lang="en-CA" sz="4000" dirty="0">
                <a:latin typeface="Avenir Black" panose="02000503020000020003" pitchFamily="2" charset="0"/>
              </a:rPr>
              <a:t>Budgeting</a:t>
            </a:r>
          </a:p>
        </p:txBody>
      </p:sp>
      <p:sp>
        <p:nvSpPr>
          <p:cNvPr id="6" name="Content Placeholder 5"/>
          <p:cNvSpPr>
            <a:spLocks noGrp="1"/>
          </p:cNvSpPr>
          <p:nvPr>
            <p:ph sz="quarter" idx="16"/>
          </p:nvPr>
        </p:nvSpPr>
        <p:spPr>
          <a:xfrm>
            <a:off x="5837977" y="1097714"/>
            <a:ext cx="3024336" cy="4491526"/>
          </a:xfrm>
        </p:spPr>
        <p:txBody>
          <a:bodyPr>
            <a:noAutofit/>
          </a:bodyPr>
          <a:lstStyle/>
          <a:p>
            <a:r>
              <a:rPr lang="en-CA" sz="2800" b="1" dirty="0">
                <a:solidFill>
                  <a:schemeClr val="bg1"/>
                </a:solidFill>
                <a:latin typeface="Avenir Black" panose="02000503020000020003" pitchFamily="2" charset="0"/>
              </a:rPr>
              <a:t>Income</a:t>
            </a:r>
          </a:p>
          <a:p>
            <a:endParaRPr lang="en-CA" sz="2800" b="1" dirty="0">
              <a:solidFill>
                <a:schemeClr val="bg1"/>
              </a:solidFill>
              <a:latin typeface="Avenir Black" panose="02000503020000020003" pitchFamily="2" charset="0"/>
            </a:endParaRPr>
          </a:p>
          <a:p>
            <a:endParaRPr lang="en-CA" sz="2800" b="1" dirty="0">
              <a:solidFill>
                <a:schemeClr val="bg1"/>
              </a:solidFill>
              <a:latin typeface="Avenir Black" panose="02000503020000020003" pitchFamily="2" charset="0"/>
            </a:endParaRPr>
          </a:p>
          <a:p>
            <a:r>
              <a:rPr lang="en-CA" sz="2800" b="1" dirty="0">
                <a:solidFill>
                  <a:schemeClr val="bg1"/>
                </a:solidFill>
                <a:latin typeface="Avenir Black" panose="02000503020000020003" pitchFamily="2" charset="0"/>
              </a:rPr>
              <a:t>Expenses</a:t>
            </a:r>
          </a:p>
          <a:p>
            <a:endParaRPr lang="en-CA" sz="2800" b="1" dirty="0">
              <a:solidFill>
                <a:schemeClr val="bg1"/>
              </a:solidFill>
              <a:latin typeface="Avenir Black" panose="02000503020000020003" pitchFamily="2" charset="0"/>
            </a:endParaRPr>
          </a:p>
          <a:p>
            <a:endParaRPr lang="en-CA" sz="2800" b="1" dirty="0">
              <a:solidFill>
                <a:schemeClr val="bg1"/>
              </a:solidFill>
              <a:latin typeface="Avenir Black" panose="02000503020000020003" pitchFamily="2" charset="0"/>
            </a:endParaRPr>
          </a:p>
          <a:p>
            <a:r>
              <a:rPr lang="en-CA" sz="2800" b="1" dirty="0">
                <a:solidFill>
                  <a:schemeClr val="bg1"/>
                </a:solidFill>
                <a:latin typeface="Avenir Black" panose="02000503020000020003" pitchFamily="2" charset="0"/>
              </a:rPr>
              <a:t>Balance:  </a:t>
            </a:r>
            <a:br>
              <a:rPr lang="en-CA" sz="2400" dirty="0">
                <a:solidFill>
                  <a:schemeClr val="bg1"/>
                </a:solidFill>
              </a:rPr>
            </a:br>
            <a:r>
              <a:rPr lang="en-CA" sz="2200" dirty="0">
                <a:solidFill>
                  <a:schemeClr val="bg1"/>
                </a:solidFill>
              </a:rPr>
              <a:t>the difference between the two</a:t>
            </a:r>
          </a:p>
        </p:txBody>
      </p:sp>
      <p:sp>
        <p:nvSpPr>
          <p:cNvPr id="7" name="Rectángulo 6">
            <a:extLst>
              <a:ext uri="{FF2B5EF4-FFF2-40B4-BE49-F238E27FC236}">
                <a16:creationId xmlns:a16="http://schemas.microsoft.com/office/drawing/2014/main" id="{C652C512-2F98-BE46-A7FE-0CD68E7FDA6C}"/>
              </a:ext>
            </a:extLst>
          </p:cNvPr>
          <p:cNvSpPr/>
          <p:nvPr/>
        </p:nvSpPr>
        <p:spPr>
          <a:xfrm>
            <a:off x="941243" y="1332291"/>
            <a:ext cx="3528392" cy="646331"/>
          </a:xfrm>
          <a:prstGeom prst="rect">
            <a:avLst/>
          </a:prstGeom>
        </p:spPr>
        <p:txBody>
          <a:bodyPr wrap="square">
            <a:spAutoFit/>
          </a:bodyPr>
          <a:lstStyle/>
          <a:p>
            <a:r>
              <a:rPr lang="en-CA" sz="3600" b="1" dirty="0">
                <a:solidFill>
                  <a:schemeClr val="tx1">
                    <a:lumMod val="75000"/>
                  </a:schemeClr>
                </a:solidFill>
                <a:latin typeface="Avenir Heavy" panose="02000503020000020003" pitchFamily="2" charset="0"/>
              </a:rPr>
              <a:t>Budgeting</a:t>
            </a:r>
            <a:endParaRPr lang="es-MX" sz="3600" b="1" dirty="0">
              <a:solidFill>
                <a:schemeClr val="tx1">
                  <a:lumMod val="75000"/>
                </a:schemeClr>
              </a:solidFill>
              <a:latin typeface="Avenir Heavy" panose="02000503020000020003" pitchFamily="2" charset="0"/>
            </a:endParaRPr>
          </a:p>
        </p:txBody>
      </p:sp>
      <p:pic>
        <p:nvPicPr>
          <p:cNvPr id="17" name="Imagen 16">
            <a:extLst>
              <a:ext uri="{FF2B5EF4-FFF2-40B4-BE49-F238E27FC236}">
                <a16:creationId xmlns:a16="http://schemas.microsoft.com/office/drawing/2014/main" id="{6872FD7A-FAD2-0645-9B11-2C5FCD21D8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5649" y="989102"/>
            <a:ext cx="990300" cy="1011076"/>
          </a:xfrm>
          <a:prstGeom prst="rect">
            <a:avLst/>
          </a:prstGeom>
        </p:spPr>
      </p:pic>
      <p:pic>
        <p:nvPicPr>
          <p:cNvPr id="19" name="Imagen 18">
            <a:extLst>
              <a:ext uri="{FF2B5EF4-FFF2-40B4-BE49-F238E27FC236}">
                <a16:creationId xmlns:a16="http://schemas.microsoft.com/office/drawing/2014/main" id="{4ECE2040-E0BC-CB4D-B12B-FEBA26B30D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9928" y="2530108"/>
            <a:ext cx="990300" cy="1011076"/>
          </a:xfrm>
          <a:prstGeom prst="rect">
            <a:avLst/>
          </a:prstGeom>
        </p:spPr>
      </p:pic>
      <p:pic>
        <p:nvPicPr>
          <p:cNvPr id="21" name="Imagen 20">
            <a:extLst>
              <a:ext uri="{FF2B5EF4-FFF2-40B4-BE49-F238E27FC236}">
                <a16:creationId xmlns:a16="http://schemas.microsoft.com/office/drawing/2014/main" id="{09D4000A-0E26-7A4F-8711-96C62CDDD0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7474" y="3885962"/>
            <a:ext cx="990300" cy="1011076"/>
          </a:xfrm>
          <a:prstGeom prst="rect">
            <a:avLst/>
          </a:prstGeom>
        </p:spPr>
      </p:pic>
      <p:sp>
        <p:nvSpPr>
          <p:cNvPr id="22" name="Rectángulo 21">
            <a:extLst>
              <a:ext uri="{FF2B5EF4-FFF2-40B4-BE49-F238E27FC236}">
                <a16:creationId xmlns:a16="http://schemas.microsoft.com/office/drawing/2014/main" id="{2C4B06E7-3F5F-B744-B667-8EE09E70BC43}"/>
              </a:ext>
            </a:extLst>
          </p:cNvPr>
          <p:cNvSpPr/>
          <p:nvPr/>
        </p:nvSpPr>
        <p:spPr>
          <a:xfrm>
            <a:off x="4649928" y="188639"/>
            <a:ext cx="4265473" cy="461665"/>
          </a:xfrm>
          <a:prstGeom prst="rect">
            <a:avLst/>
          </a:prstGeom>
        </p:spPr>
        <p:txBody>
          <a:bodyPr wrap="square">
            <a:spAutoFit/>
          </a:bodyPr>
          <a:lstStyle/>
          <a:p>
            <a:r>
              <a:rPr lang="en-CA" sz="2400" b="1" dirty="0">
                <a:solidFill>
                  <a:schemeClr val="bg1"/>
                </a:solidFill>
                <a:latin typeface="Avenir Book" panose="02000503020000020003" pitchFamily="2" charset="0"/>
              </a:rPr>
              <a:t>KEY PARTS OF A BUDGET ARE:</a:t>
            </a:r>
          </a:p>
        </p:txBody>
      </p:sp>
      <p:sp>
        <p:nvSpPr>
          <p:cNvPr id="12" name="Rectángulo 6">
            <a:extLst>
              <a:ext uri="{FF2B5EF4-FFF2-40B4-BE49-F238E27FC236}">
                <a16:creationId xmlns:a16="http://schemas.microsoft.com/office/drawing/2014/main" id="{D811EDAA-34D1-4CE4-8B1A-419351671A2D}"/>
              </a:ext>
            </a:extLst>
          </p:cNvPr>
          <p:cNvSpPr/>
          <p:nvPr/>
        </p:nvSpPr>
        <p:spPr>
          <a:xfrm>
            <a:off x="379271" y="1867250"/>
            <a:ext cx="3911041" cy="646331"/>
          </a:xfrm>
          <a:prstGeom prst="rect">
            <a:avLst/>
          </a:prstGeom>
        </p:spPr>
        <p:txBody>
          <a:bodyPr wrap="square">
            <a:spAutoFit/>
          </a:bodyPr>
          <a:lstStyle/>
          <a:p>
            <a:r>
              <a:rPr lang="en-CA" sz="3600" b="1" dirty="0">
                <a:solidFill>
                  <a:schemeClr val="tx2"/>
                </a:solidFill>
                <a:latin typeface="Avenir Heavy" panose="02000503020000020003" pitchFamily="2" charset="0"/>
              </a:rPr>
              <a:t>What is a Budget?</a:t>
            </a:r>
            <a:endParaRPr lang="es-MX" sz="3600" b="1" dirty="0">
              <a:solidFill>
                <a:schemeClr val="tx2"/>
              </a:solidFill>
              <a:latin typeface="Avenir Heavy" panose="02000503020000020003" pitchFamily="2" charset="0"/>
            </a:endParaRPr>
          </a:p>
        </p:txBody>
      </p:sp>
      <p:sp>
        <p:nvSpPr>
          <p:cNvPr id="4" name="Marcador de número de diapositiva 3">
            <a:extLst>
              <a:ext uri="{FF2B5EF4-FFF2-40B4-BE49-F238E27FC236}">
                <a16:creationId xmlns:a16="http://schemas.microsoft.com/office/drawing/2014/main" id="{DEDF2440-E7FF-8A49-BF4B-E8D920816AF2}"/>
              </a:ext>
            </a:extLst>
          </p:cNvPr>
          <p:cNvSpPr>
            <a:spLocks noGrp="1"/>
          </p:cNvSpPr>
          <p:nvPr>
            <p:ph type="sldNum" sz="quarter" idx="14"/>
          </p:nvPr>
        </p:nvSpPr>
        <p:spPr/>
        <p:txBody>
          <a:bodyPr/>
          <a:lstStyle/>
          <a:p>
            <a:fld id="{65BC6105-8ECF-422C-9438-6249158F5CCB}" type="slidenum">
              <a:rPr lang="en-CA" smtClean="0"/>
              <a:pPr/>
              <a:t>4</a:t>
            </a:fld>
            <a:endParaRPr lang="en-CA" dirty="0"/>
          </a:p>
        </p:txBody>
      </p:sp>
      <p:sp>
        <p:nvSpPr>
          <p:cNvPr id="13" name="Rectangle 12">
            <a:extLst>
              <a:ext uri="{FF2B5EF4-FFF2-40B4-BE49-F238E27FC236}">
                <a16:creationId xmlns:a16="http://schemas.microsoft.com/office/drawing/2014/main" id="{8119E74B-F615-46F2-9FE9-D32CBAE6C997}"/>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Content Placeholder 5">
            <a:extLst>
              <a:ext uri="{FF2B5EF4-FFF2-40B4-BE49-F238E27FC236}">
                <a16:creationId xmlns:a16="http://schemas.microsoft.com/office/drawing/2014/main" id="{38B9E903-7FC7-4AD6-A9A6-55CA5E2D85CC}"/>
              </a:ext>
            </a:extLst>
          </p:cNvPr>
          <p:cNvSpPr txBox="1">
            <a:spLocks/>
          </p:cNvSpPr>
          <p:nvPr/>
        </p:nvSpPr>
        <p:spPr>
          <a:xfrm>
            <a:off x="170122" y="2609071"/>
            <a:ext cx="4392881" cy="4497503"/>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itchFamily="34" charset="0"/>
              <a:buChar char="•"/>
            </a:pPr>
            <a:r>
              <a:rPr lang="en-CA" sz="2200" dirty="0"/>
              <a:t>Keep every receipt</a:t>
            </a:r>
          </a:p>
          <a:p>
            <a:pPr marL="342900" indent="-342900">
              <a:buFont typeface="Arial" pitchFamily="34" charset="0"/>
              <a:buChar char="•"/>
            </a:pPr>
            <a:r>
              <a:rPr lang="en-CA" sz="2200" dirty="0"/>
              <a:t>Record expenses in a notebook</a:t>
            </a:r>
          </a:p>
          <a:p>
            <a:pPr marL="342900" indent="-342900">
              <a:buFont typeface="Arial" pitchFamily="34" charset="0"/>
              <a:buChar char="•"/>
            </a:pPr>
            <a:r>
              <a:rPr lang="en-CA" sz="2200" dirty="0"/>
              <a:t>Review bank and credit card statements.</a:t>
            </a:r>
          </a:p>
          <a:p>
            <a:pPr marL="342900" indent="-342900">
              <a:buFont typeface="Arial" pitchFamily="34" charset="0"/>
              <a:buChar char="•"/>
            </a:pPr>
            <a:r>
              <a:rPr lang="en-CA" sz="2200" dirty="0"/>
              <a:t>Make a list of irregular expenses</a:t>
            </a:r>
          </a:p>
          <a:p>
            <a:r>
              <a:rPr lang="en-CA" sz="2200" dirty="0"/>
              <a:t> (gifts, car or home repairs, vacations)</a:t>
            </a:r>
          </a:p>
          <a:p>
            <a:pPr marL="342900" indent="-342900">
              <a:buFont typeface="Arial" panose="020B0604020202020204" pitchFamily="34" charset="0"/>
              <a:buChar char="•"/>
            </a:pPr>
            <a:r>
              <a:rPr lang="en-CA" sz="2200" dirty="0"/>
              <a:t>Total expenses at the end of the month.</a:t>
            </a:r>
          </a:p>
          <a:p>
            <a:pPr marL="342900" indent="-342900">
              <a:buFont typeface="Arial" panose="020B0604020202020204" pitchFamily="34" charset="0"/>
              <a:buChar char="•"/>
            </a:pPr>
            <a:r>
              <a:rPr lang="en-CA" sz="2200" dirty="0"/>
              <a:t>Do this for 3 months.</a:t>
            </a:r>
          </a:p>
        </p:txBody>
      </p:sp>
    </p:spTree>
    <p:extLst>
      <p:ext uri="{BB962C8B-B14F-4D97-AF65-F5344CB8AC3E}">
        <p14:creationId xmlns:p14="http://schemas.microsoft.com/office/powerpoint/2010/main" val="330192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1912" b="15754"/>
          <a:stretch/>
        </p:blipFill>
        <p:spPr>
          <a:xfrm>
            <a:off x="457200" y="4111594"/>
            <a:ext cx="4230956" cy="2042753"/>
          </a:xfrm>
          <a:prstGeom prst="rect">
            <a:avLst/>
          </a:prstGeom>
        </p:spPr>
      </p:pic>
      <p:sp>
        <p:nvSpPr>
          <p:cNvPr id="14" name="Text Placeholder 2">
            <a:extLst>
              <a:ext uri="{FF2B5EF4-FFF2-40B4-BE49-F238E27FC236}">
                <a16:creationId xmlns:a16="http://schemas.microsoft.com/office/drawing/2014/main" id="{43E68AC0-F1C6-414F-BE2C-B3FBC5A25EF4}"/>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shopper:</a:t>
            </a:r>
            <a:endParaRPr lang="en-CA" sz="3500" dirty="0">
              <a:latin typeface="Avenir Black" panose="02000503020000020003" pitchFamily="2" charset="0"/>
            </a:endParaRPr>
          </a:p>
        </p:txBody>
      </p:sp>
      <p:sp>
        <p:nvSpPr>
          <p:cNvPr id="15" name="Rectángulo 14">
            <a:extLst>
              <a:ext uri="{FF2B5EF4-FFF2-40B4-BE49-F238E27FC236}">
                <a16:creationId xmlns:a16="http://schemas.microsoft.com/office/drawing/2014/main" id="{EE69DDE0-175E-F94D-AFE3-07982D95E367}"/>
              </a:ext>
            </a:extLst>
          </p:cNvPr>
          <p:cNvSpPr/>
          <p:nvPr/>
        </p:nvSpPr>
        <p:spPr>
          <a:xfrm>
            <a:off x="457200" y="885182"/>
            <a:ext cx="4618856"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Couponing</a:t>
            </a:r>
            <a:endParaRPr lang="es-MX" sz="3600" b="1" dirty="0">
              <a:solidFill>
                <a:srgbClr val="952D1A"/>
              </a:solidFill>
              <a:latin typeface="Avenir Heavy" panose="02000503020000020003" pitchFamily="2" charset="0"/>
            </a:endParaRPr>
          </a:p>
        </p:txBody>
      </p:sp>
      <p:pic>
        <p:nvPicPr>
          <p:cNvPr id="9" name="Imagen 8" descr="Imagen que contiene botella, interior&#10;&#10;Descripción generada automáticamente">
            <a:extLst>
              <a:ext uri="{FF2B5EF4-FFF2-40B4-BE49-F238E27FC236}">
                <a16:creationId xmlns:a16="http://schemas.microsoft.com/office/drawing/2014/main" id="{9B709671-F25B-8040-B7D1-E6FDD3878DF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37" t="16815" r="-37" b="2242"/>
          <a:stretch/>
        </p:blipFill>
        <p:spPr>
          <a:xfrm>
            <a:off x="458754" y="2015773"/>
            <a:ext cx="4230956" cy="2042753"/>
          </a:xfrm>
          <a:prstGeom prst="rect">
            <a:avLst/>
          </a:prstGeom>
        </p:spPr>
      </p:pic>
      <p:sp>
        <p:nvSpPr>
          <p:cNvPr id="22" name="Rectángulo 21">
            <a:extLst>
              <a:ext uri="{FF2B5EF4-FFF2-40B4-BE49-F238E27FC236}">
                <a16:creationId xmlns:a16="http://schemas.microsoft.com/office/drawing/2014/main" id="{ACE0A92E-420D-9445-BF6E-9BD71905D0CD}"/>
              </a:ext>
            </a:extLst>
          </p:cNvPr>
          <p:cNvSpPr/>
          <p:nvPr/>
        </p:nvSpPr>
        <p:spPr>
          <a:xfrm>
            <a:off x="4800600" y="2015772"/>
            <a:ext cx="4343400" cy="4138575"/>
          </a:xfrm>
          <a:prstGeom prst="rect">
            <a:avLst/>
          </a:prstGeom>
          <a:solidFill>
            <a:srgbClr val="952D1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Text Placeholder 3"/>
          <p:cNvSpPr>
            <a:spLocks noGrp="1"/>
          </p:cNvSpPr>
          <p:nvPr>
            <p:ph type="body" sz="quarter" idx="12"/>
          </p:nvPr>
        </p:nvSpPr>
        <p:spPr>
          <a:xfrm>
            <a:off x="4800600" y="1530638"/>
            <a:ext cx="4038600" cy="381000"/>
          </a:xfrm>
        </p:spPr>
        <p:txBody>
          <a:bodyPr>
            <a:noAutofit/>
          </a:bodyPr>
          <a:lstStyle/>
          <a:p>
            <a:r>
              <a:rPr lang="en-CA" sz="2400" b="0" dirty="0">
                <a:solidFill>
                  <a:srgbClr val="952D1A"/>
                </a:solidFill>
              </a:rPr>
              <a:t>IN-STORE COUPONS</a:t>
            </a:r>
          </a:p>
        </p:txBody>
      </p:sp>
      <p:sp>
        <p:nvSpPr>
          <p:cNvPr id="17" name="CuadroTexto 16">
            <a:extLst>
              <a:ext uri="{FF2B5EF4-FFF2-40B4-BE49-F238E27FC236}">
                <a16:creationId xmlns:a16="http://schemas.microsoft.com/office/drawing/2014/main" id="{8F461AF9-8ECB-F74E-B5EF-A8ECB30898CE}"/>
              </a:ext>
            </a:extLst>
          </p:cNvPr>
          <p:cNvSpPr txBox="1"/>
          <p:nvPr/>
        </p:nvSpPr>
        <p:spPr>
          <a:xfrm>
            <a:off x="4804932" y="2889992"/>
            <a:ext cx="1569355" cy="461665"/>
          </a:xfrm>
          <a:prstGeom prst="rect">
            <a:avLst/>
          </a:prstGeom>
          <a:noFill/>
        </p:spPr>
        <p:txBody>
          <a:bodyPr wrap="square" rtlCol="0">
            <a:spAutoFit/>
          </a:bodyPr>
          <a:lstStyle/>
          <a:p>
            <a:r>
              <a:rPr lang="en-CA" sz="2400" b="1" dirty="0">
                <a:solidFill>
                  <a:schemeClr val="bg1"/>
                </a:solidFill>
                <a:latin typeface="Avenir Black" panose="02000503020000020003" pitchFamily="2" charset="0"/>
              </a:rPr>
              <a:t>Hang Tag</a:t>
            </a:r>
          </a:p>
        </p:txBody>
      </p:sp>
      <p:sp>
        <p:nvSpPr>
          <p:cNvPr id="21" name="CuadroTexto 20">
            <a:extLst>
              <a:ext uri="{FF2B5EF4-FFF2-40B4-BE49-F238E27FC236}">
                <a16:creationId xmlns:a16="http://schemas.microsoft.com/office/drawing/2014/main" id="{5DEA0BB0-E316-2147-A2DE-BBFAE35B74FB}"/>
              </a:ext>
            </a:extLst>
          </p:cNvPr>
          <p:cNvSpPr txBox="1"/>
          <p:nvPr/>
        </p:nvSpPr>
        <p:spPr>
          <a:xfrm>
            <a:off x="4800600" y="4687542"/>
            <a:ext cx="2478691" cy="461665"/>
          </a:xfrm>
          <a:prstGeom prst="rect">
            <a:avLst/>
          </a:prstGeom>
          <a:noFill/>
        </p:spPr>
        <p:txBody>
          <a:bodyPr wrap="square" rtlCol="0">
            <a:spAutoFit/>
          </a:bodyPr>
          <a:lstStyle/>
          <a:p>
            <a:r>
              <a:rPr lang="en-CA" sz="2400" b="1" dirty="0">
                <a:solidFill>
                  <a:schemeClr val="bg1"/>
                </a:solidFill>
                <a:latin typeface="Avenir Black" panose="02000503020000020003" pitchFamily="2" charset="0"/>
              </a:rPr>
              <a:t>Peeling Coupon</a:t>
            </a:r>
          </a:p>
        </p:txBody>
      </p:sp>
      <p:sp>
        <p:nvSpPr>
          <p:cNvPr id="2" name="Marcador de número de diapositiva 1">
            <a:extLst>
              <a:ext uri="{FF2B5EF4-FFF2-40B4-BE49-F238E27FC236}">
                <a16:creationId xmlns:a16="http://schemas.microsoft.com/office/drawing/2014/main" id="{5DE894A0-0DE6-374A-8A10-F745A3B50947}"/>
              </a:ext>
            </a:extLst>
          </p:cNvPr>
          <p:cNvSpPr>
            <a:spLocks noGrp="1"/>
          </p:cNvSpPr>
          <p:nvPr>
            <p:ph type="sldNum" sz="quarter" idx="14"/>
          </p:nvPr>
        </p:nvSpPr>
        <p:spPr/>
        <p:txBody>
          <a:bodyPr/>
          <a:lstStyle/>
          <a:p>
            <a:fld id="{65BC6105-8ECF-422C-9438-6249158F5CCB}" type="slidenum">
              <a:rPr lang="en-CA" smtClean="0"/>
              <a:pPr/>
              <a:t>40</a:t>
            </a:fld>
            <a:endParaRPr lang="en-CA" dirty="0"/>
          </a:p>
        </p:txBody>
      </p:sp>
      <p:sp>
        <p:nvSpPr>
          <p:cNvPr id="12" name="Rectangle 11">
            <a:extLst>
              <a:ext uri="{FF2B5EF4-FFF2-40B4-BE49-F238E27FC236}">
                <a16:creationId xmlns:a16="http://schemas.microsoft.com/office/drawing/2014/main" id="{757DE303-F672-44DA-865D-F261D2E4E201}"/>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57246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43E68AC0-F1C6-414F-BE2C-B3FBC5A25EF4}"/>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a:t>
            </a:r>
            <a:r>
              <a:rPr lang="en-CA" sz="4000" dirty="0" err="1">
                <a:latin typeface="Avenir Black" panose="02000503020000020003" pitchFamily="2" charset="0"/>
              </a:rPr>
              <a:t>shoper</a:t>
            </a:r>
            <a:r>
              <a:rPr lang="en-CA" sz="4000" dirty="0">
                <a:latin typeface="Avenir Black" panose="02000503020000020003" pitchFamily="2" charset="0"/>
              </a:rPr>
              <a:t>:</a:t>
            </a:r>
            <a:endParaRPr lang="en-CA" sz="3500" dirty="0">
              <a:latin typeface="Avenir Black" panose="02000503020000020003" pitchFamily="2" charset="0"/>
            </a:endParaRPr>
          </a:p>
        </p:txBody>
      </p:sp>
      <p:sp>
        <p:nvSpPr>
          <p:cNvPr id="15" name="Rectángulo 14">
            <a:extLst>
              <a:ext uri="{FF2B5EF4-FFF2-40B4-BE49-F238E27FC236}">
                <a16:creationId xmlns:a16="http://schemas.microsoft.com/office/drawing/2014/main" id="{EE69DDE0-175E-F94D-AFE3-07982D95E367}"/>
              </a:ext>
            </a:extLst>
          </p:cNvPr>
          <p:cNvSpPr/>
          <p:nvPr/>
        </p:nvSpPr>
        <p:spPr>
          <a:xfrm>
            <a:off x="457200" y="885182"/>
            <a:ext cx="4618856"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Couponing</a:t>
            </a:r>
            <a:endParaRPr lang="es-MX" sz="3600" b="1" dirty="0">
              <a:solidFill>
                <a:srgbClr val="952D1A"/>
              </a:solidFill>
              <a:latin typeface="Avenir Heavy" panose="02000503020000020003" pitchFamily="2" charset="0"/>
            </a:endParaRPr>
          </a:p>
        </p:txBody>
      </p:sp>
      <p:sp>
        <p:nvSpPr>
          <p:cNvPr id="22" name="Rectángulo 21">
            <a:extLst>
              <a:ext uri="{FF2B5EF4-FFF2-40B4-BE49-F238E27FC236}">
                <a16:creationId xmlns:a16="http://schemas.microsoft.com/office/drawing/2014/main" id="{ACE0A92E-420D-9445-BF6E-9BD71905D0CD}"/>
              </a:ext>
            </a:extLst>
          </p:cNvPr>
          <p:cNvSpPr/>
          <p:nvPr/>
        </p:nvSpPr>
        <p:spPr>
          <a:xfrm>
            <a:off x="4800600" y="2015772"/>
            <a:ext cx="4343400" cy="4138575"/>
          </a:xfrm>
          <a:prstGeom prst="rect">
            <a:avLst/>
          </a:prstGeom>
          <a:solidFill>
            <a:srgbClr val="952D1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Text Placeholder 3"/>
          <p:cNvSpPr>
            <a:spLocks noGrp="1"/>
          </p:cNvSpPr>
          <p:nvPr>
            <p:ph type="body" sz="quarter" idx="12"/>
          </p:nvPr>
        </p:nvSpPr>
        <p:spPr>
          <a:xfrm>
            <a:off x="4800600" y="1530638"/>
            <a:ext cx="4038600" cy="381000"/>
          </a:xfrm>
        </p:spPr>
        <p:txBody>
          <a:bodyPr>
            <a:noAutofit/>
          </a:bodyPr>
          <a:lstStyle/>
          <a:p>
            <a:r>
              <a:rPr lang="en-CA" sz="2400" b="0" dirty="0">
                <a:solidFill>
                  <a:srgbClr val="952D1A"/>
                </a:solidFill>
              </a:rPr>
              <a:t>IN-STORE COUPONS</a:t>
            </a:r>
          </a:p>
        </p:txBody>
      </p:sp>
      <p:sp>
        <p:nvSpPr>
          <p:cNvPr id="17" name="CuadroTexto 16">
            <a:extLst>
              <a:ext uri="{FF2B5EF4-FFF2-40B4-BE49-F238E27FC236}">
                <a16:creationId xmlns:a16="http://schemas.microsoft.com/office/drawing/2014/main" id="{8F461AF9-8ECB-F74E-B5EF-A8ECB30898CE}"/>
              </a:ext>
            </a:extLst>
          </p:cNvPr>
          <p:cNvSpPr txBox="1"/>
          <p:nvPr/>
        </p:nvSpPr>
        <p:spPr>
          <a:xfrm>
            <a:off x="4804932" y="2889992"/>
            <a:ext cx="3295460" cy="461665"/>
          </a:xfrm>
          <a:prstGeom prst="rect">
            <a:avLst/>
          </a:prstGeom>
          <a:noFill/>
        </p:spPr>
        <p:txBody>
          <a:bodyPr wrap="square" rtlCol="0">
            <a:spAutoFit/>
          </a:bodyPr>
          <a:lstStyle/>
          <a:p>
            <a:r>
              <a:rPr lang="en-CA" sz="2400" b="1" dirty="0">
                <a:solidFill>
                  <a:schemeClr val="bg1"/>
                </a:solidFill>
                <a:latin typeface="Avenir Black" panose="02000503020000020003" pitchFamily="2" charset="0"/>
              </a:rPr>
              <a:t>Display Coupons </a:t>
            </a:r>
          </a:p>
        </p:txBody>
      </p:sp>
      <p:sp>
        <p:nvSpPr>
          <p:cNvPr id="21" name="CuadroTexto 20">
            <a:extLst>
              <a:ext uri="{FF2B5EF4-FFF2-40B4-BE49-F238E27FC236}">
                <a16:creationId xmlns:a16="http://schemas.microsoft.com/office/drawing/2014/main" id="{5DEA0BB0-E316-2147-A2DE-BBFAE35B74FB}"/>
              </a:ext>
            </a:extLst>
          </p:cNvPr>
          <p:cNvSpPr txBox="1"/>
          <p:nvPr/>
        </p:nvSpPr>
        <p:spPr>
          <a:xfrm>
            <a:off x="4800600" y="4865697"/>
            <a:ext cx="4038600" cy="461665"/>
          </a:xfrm>
          <a:prstGeom prst="rect">
            <a:avLst/>
          </a:prstGeom>
          <a:noFill/>
        </p:spPr>
        <p:txBody>
          <a:bodyPr wrap="square" rtlCol="0">
            <a:spAutoFit/>
          </a:bodyPr>
          <a:lstStyle/>
          <a:p>
            <a:r>
              <a:rPr lang="en-CA" sz="2400" b="1" dirty="0">
                <a:solidFill>
                  <a:schemeClr val="bg1"/>
                </a:solidFill>
                <a:latin typeface="Avenir Black" panose="02000503020000020003" pitchFamily="2" charset="0"/>
              </a:rPr>
              <a:t>Manufacturer Coupons</a:t>
            </a:r>
          </a:p>
        </p:txBody>
      </p:sp>
      <p:pic>
        <p:nvPicPr>
          <p:cNvPr id="10" name="Imagen 9">
            <a:extLst>
              <a:ext uri="{FF2B5EF4-FFF2-40B4-BE49-F238E27FC236}">
                <a16:creationId xmlns:a16="http://schemas.microsoft.com/office/drawing/2014/main" id="{72DFFD94-DFEE-224D-B0E3-4120B16E096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432" t="16964" r="11813" b="53194"/>
          <a:stretch/>
        </p:blipFill>
        <p:spPr>
          <a:xfrm>
            <a:off x="457201" y="2015772"/>
            <a:ext cx="4230955" cy="2042754"/>
          </a:xfrm>
          <a:prstGeom prst="rect">
            <a:avLst/>
          </a:prstGeom>
        </p:spPr>
      </p:pic>
      <p:pic>
        <p:nvPicPr>
          <p:cNvPr id="12" name="Picture 12">
            <a:extLst>
              <a:ext uri="{FF2B5EF4-FFF2-40B4-BE49-F238E27FC236}">
                <a16:creationId xmlns:a16="http://schemas.microsoft.com/office/drawing/2014/main" id="{1921BAE8-7914-F341-B463-BC6723D27581}"/>
              </a:ext>
            </a:extLst>
          </p:cNvPr>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13189" b="17940"/>
          <a:stretch/>
        </p:blipFill>
        <p:spPr>
          <a:xfrm>
            <a:off x="457200" y="4106220"/>
            <a:ext cx="4230956" cy="2042754"/>
          </a:xfrm>
          <a:prstGeom prst="rect">
            <a:avLst/>
          </a:prstGeom>
        </p:spPr>
      </p:pic>
      <p:sp>
        <p:nvSpPr>
          <p:cNvPr id="2" name="Marcador de número de diapositiva 1">
            <a:extLst>
              <a:ext uri="{FF2B5EF4-FFF2-40B4-BE49-F238E27FC236}">
                <a16:creationId xmlns:a16="http://schemas.microsoft.com/office/drawing/2014/main" id="{322681FF-CAA0-264A-8F8D-025DE05A0729}"/>
              </a:ext>
            </a:extLst>
          </p:cNvPr>
          <p:cNvSpPr>
            <a:spLocks noGrp="1"/>
          </p:cNvSpPr>
          <p:nvPr>
            <p:ph type="sldNum" sz="quarter" idx="14"/>
          </p:nvPr>
        </p:nvSpPr>
        <p:spPr/>
        <p:txBody>
          <a:bodyPr/>
          <a:lstStyle/>
          <a:p>
            <a:fld id="{65BC6105-8ECF-422C-9438-6249158F5CCB}" type="slidenum">
              <a:rPr lang="en-CA" smtClean="0"/>
              <a:pPr/>
              <a:t>41</a:t>
            </a:fld>
            <a:endParaRPr lang="en-CA" dirty="0"/>
          </a:p>
        </p:txBody>
      </p:sp>
      <p:sp>
        <p:nvSpPr>
          <p:cNvPr id="11" name="Rectangle 10">
            <a:extLst>
              <a:ext uri="{FF2B5EF4-FFF2-40B4-BE49-F238E27FC236}">
                <a16:creationId xmlns:a16="http://schemas.microsoft.com/office/drawing/2014/main" id="{68869023-0FD4-401D-8AD6-8D2AF4791CE5}"/>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364910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BBE093D-98B8-5046-B64E-D2626378042F}"/>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shopper:</a:t>
            </a:r>
            <a:endParaRPr lang="en-CA" sz="3500" dirty="0">
              <a:latin typeface="Avenir Black" panose="02000503020000020003" pitchFamily="2" charset="0"/>
            </a:endParaRPr>
          </a:p>
        </p:txBody>
      </p:sp>
      <p:pic>
        <p:nvPicPr>
          <p:cNvPr id="3" name="Imagen 2" descr="Imagen que contiene monitor, electrónica, ordenador, mesa&#10;&#10;Descripción generada automáticamente">
            <a:extLst>
              <a:ext uri="{FF2B5EF4-FFF2-40B4-BE49-F238E27FC236}">
                <a16:creationId xmlns:a16="http://schemas.microsoft.com/office/drawing/2014/main" id="{1A15E66D-F22A-344C-8B08-89E4EF1C3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7936" y="1548847"/>
            <a:ext cx="5648864" cy="4448480"/>
          </a:xfrm>
          <a:prstGeom prst="rect">
            <a:avLst/>
          </a:prstGeom>
        </p:spPr>
      </p:pic>
      <p:pic>
        <p:nvPicPr>
          <p:cNvPr id="5" name="Imagen 4">
            <a:hlinkClick r:id="rId3"/>
            <a:extLst>
              <a:ext uri="{FF2B5EF4-FFF2-40B4-BE49-F238E27FC236}">
                <a16:creationId xmlns:a16="http://schemas.microsoft.com/office/drawing/2014/main" id="{DF5D646B-0606-444A-8808-D600CE1ABC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64" t="23213" r="33928" b="21074"/>
          <a:stretch/>
        </p:blipFill>
        <p:spPr>
          <a:xfrm>
            <a:off x="3552257" y="1844824"/>
            <a:ext cx="4620221" cy="2611429"/>
          </a:xfrm>
          <a:prstGeom prst="rect">
            <a:avLst/>
          </a:prstGeom>
        </p:spPr>
      </p:pic>
      <p:sp>
        <p:nvSpPr>
          <p:cNvPr id="11" name="Rectángulo 10">
            <a:extLst>
              <a:ext uri="{FF2B5EF4-FFF2-40B4-BE49-F238E27FC236}">
                <a16:creationId xmlns:a16="http://schemas.microsoft.com/office/drawing/2014/main" id="{9DFFB53F-74C4-4745-860A-3DC886D0755F}"/>
              </a:ext>
            </a:extLst>
          </p:cNvPr>
          <p:cNvSpPr/>
          <p:nvPr/>
        </p:nvSpPr>
        <p:spPr>
          <a:xfrm>
            <a:off x="457200" y="885182"/>
            <a:ext cx="4618856"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Coupon Websites</a:t>
            </a:r>
            <a:endParaRPr lang="es-MX" sz="3600" b="1" dirty="0">
              <a:solidFill>
                <a:srgbClr val="952D1A"/>
              </a:solidFill>
              <a:latin typeface="Avenir Heavy" panose="02000503020000020003" pitchFamily="2" charset="0"/>
            </a:endParaRPr>
          </a:p>
        </p:txBody>
      </p:sp>
      <p:sp>
        <p:nvSpPr>
          <p:cNvPr id="6" name="CuadroTexto 1">
            <a:extLst>
              <a:ext uri="{FF2B5EF4-FFF2-40B4-BE49-F238E27FC236}">
                <a16:creationId xmlns:a16="http://schemas.microsoft.com/office/drawing/2014/main" id="{1E22F8A9-1C39-4E6E-A42C-2D8CCA2CEC46}"/>
              </a:ext>
            </a:extLst>
          </p:cNvPr>
          <p:cNvSpPr txBox="1"/>
          <p:nvPr/>
        </p:nvSpPr>
        <p:spPr>
          <a:xfrm>
            <a:off x="127323" y="5526542"/>
            <a:ext cx="4444677" cy="892552"/>
          </a:xfrm>
          <a:prstGeom prst="rect">
            <a:avLst/>
          </a:prstGeom>
          <a:noFill/>
        </p:spPr>
        <p:txBody>
          <a:bodyPr wrap="square" rtlCol="0">
            <a:spAutoFit/>
          </a:bodyPr>
          <a:lstStyle/>
          <a:p>
            <a:r>
              <a:rPr lang="en-CA" sz="1400" dirty="0"/>
              <a:t>Play this video called `Where to Find Coupons in Canada` (6 minutes 52 seconds):  </a:t>
            </a:r>
          </a:p>
          <a:p>
            <a:r>
              <a:rPr lang="en-CA" sz="1400" u="sng" dirty="0">
                <a:hlinkClick r:id="rId3"/>
              </a:rPr>
              <a:t>https://www.youtube.com/watch?v=HnUuvVh-Uy0</a:t>
            </a:r>
            <a:r>
              <a:rPr lang="en-CA" sz="1400" dirty="0"/>
              <a:t> </a:t>
            </a:r>
          </a:p>
          <a:p>
            <a:pPr lvl="0"/>
            <a:endParaRPr lang="en-CA" sz="1000" dirty="0"/>
          </a:p>
        </p:txBody>
      </p:sp>
      <p:sp>
        <p:nvSpPr>
          <p:cNvPr id="2" name="Marcador de número de diapositiva 1">
            <a:extLst>
              <a:ext uri="{FF2B5EF4-FFF2-40B4-BE49-F238E27FC236}">
                <a16:creationId xmlns:a16="http://schemas.microsoft.com/office/drawing/2014/main" id="{D291BACB-EDBB-E649-9614-F3774A3686BB}"/>
              </a:ext>
            </a:extLst>
          </p:cNvPr>
          <p:cNvSpPr>
            <a:spLocks noGrp="1"/>
          </p:cNvSpPr>
          <p:nvPr>
            <p:ph type="sldNum" sz="quarter" idx="14"/>
          </p:nvPr>
        </p:nvSpPr>
        <p:spPr/>
        <p:txBody>
          <a:bodyPr/>
          <a:lstStyle/>
          <a:p>
            <a:fld id="{65BC6105-8ECF-422C-9438-6249158F5CCB}" type="slidenum">
              <a:rPr lang="en-CA" smtClean="0"/>
              <a:pPr/>
              <a:t>42</a:t>
            </a:fld>
            <a:endParaRPr lang="en-CA" dirty="0"/>
          </a:p>
        </p:txBody>
      </p:sp>
      <p:sp>
        <p:nvSpPr>
          <p:cNvPr id="8" name="Rectangle 7">
            <a:extLst>
              <a:ext uri="{FF2B5EF4-FFF2-40B4-BE49-F238E27FC236}">
                <a16:creationId xmlns:a16="http://schemas.microsoft.com/office/drawing/2014/main" id="{9A6A24AB-FE41-41ED-8498-68819FA385B0}"/>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27859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BBE093D-98B8-5046-B64E-D2626378042F}"/>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shopper:</a:t>
            </a:r>
            <a:endParaRPr lang="en-CA" sz="3500" dirty="0">
              <a:latin typeface="Avenir Black" panose="02000503020000020003" pitchFamily="2" charset="0"/>
            </a:endParaRPr>
          </a:p>
        </p:txBody>
      </p:sp>
      <p:sp>
        <p:nvSpPr>
          <p:cNvPr id="10" name="Rectángulo 9">
            <a:extLst>
              <a:ext uri="{FF2B5EF4-FFF2-40B4-BE49-F238E27FC236}">
                <a16:creationId xmlns:a16="http://schemas.microsoft.com/office/drawing/2014/main" id="{E0DE5807-D1FE-F144-ACF7-8FBE68FA3150}"/>
              </a:ext>
            </a:extLst>
          </p:cNvPr>
          <p:cNvSpPr/>
          <p:nvPr/>
        </p:nvSpPr>
        <p:spPr>
          <a:xfrm>
            <a:off x="457200" y="885182"/>
            <a:ext cx="4618856"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Coupon Websites</a:t>
            </a:r>
            <a:endParaRPr lang="es-MX" sz="3600" b="1" dirty="0">
              <a:solidFill>
                <a:srgbClr val="952D1A"/>
              </a:solidFill>
              <a:latin typeface="Avenir Heavy" panose="02000503020000020003" pitchFamily="2" charset="0"/>
            </a:endParaRPr>
          </a:p>
        </p:txBody>
      </p:sp>
      <p:sp>
        <p:nvSpPr>
          <p:cNvPr id="7" name="Content Placeholder 5">
            <a:extLst>
              <a:ext uri="{FF2B5EF4-FFF2-40B4-BE49-F238E27FC236}">
                <a16:creationId xmlns:a16="http://schemas.microsoft.com/office/drawing/2014/main" id="{D8F9CEFD-CAA3-A346-872D-0D391F886DF8}"/>
              </a:ext>
            </a:extLst>
          </p:cNvPr>
          <p:cNvSpPr>
            <a:spLocks noGrp="1"/>
          </p:cNvSpPr>
          <p:nvPr>
            <p:ph sz="quarter" idx="16"/>
          </p:nvPr>
        </p:nvSpPr>
        <p:spPr>
          <a:xfrm>
            <a:off x="457200" y="1556792"/>
            <a:ext cx="5050904" cy="5040560"/>
          </a:xfrm>
        </p:spPr>
        <p:txBody>
          <a:bodyPr>
            <a:normAutofit lnSpcReduction="10000"/>
          </a:bodyPr>
          <a:lstStyle/>
          <a:p>
            <a:r>
              <a:rPr lang="en-CA" sz="2000" dirty="0"/>
              <a:t>Popular websites used for Canadian coupons online include:  </a:t>
            </a:r>
          </a:p>
          <a:p>
            <a:pPr lvl="1"/>
            <a:r>
              <a:rPr lang="en-CA" sz="2000" dirty="0"/>
              <a:t>websaver.ca </a:t>
            </a:r>
          </a:p>
          <a:p>
            <a:pPr lvl="1"/>
            <a:r>
              <a:rPr lang="en-CA" sz="2000" dirty="0"/>
              <a:t>save.ca</a:t>
            </a:r>
          </a:p>
          <a:p>
            <a:pPr lvl="1"/>
            <a:r>
              <a:rPr lang="en-CA" sz="2000" dirty="0" err="1"/>
              <a:t>pgeveryday.caz</a:t>
            </a:r>
            <a:endParaRPr lang="en-CA" sz="2000" dirty="0"/>
          </a:p>
          <a:p>
            <a:pPr lvl="1"/>
            <a:r>
              <a:rPr lang="en-CA" sz="2000" dirty="0"/>
              <a:t>smartsource.ca</a:t>
            </a:r>
          </a:p>
          <a:p>
            <a:pPr lvl="1"/>
            <a:r>
              <a:rPr lang="en-CA" sz="2000" dirty="0"/>
              <a:t>gocoupons.ca</a:t>
            </a:r>
          </a:p>
          <a:p>
            <a:pPr lvl="1"/>
            <a:r>
              <a:rPr lang="en-CA" sz="2000" dirty="0"/>
              <a:t>Checkout 51 (this is a phone app as well.  You can also get cash back after shopping using your receipts)</a:t>
            </a:r>
          </a:p>
          <a:p>
            <a:r>
              <a:rPr lang="en-CA" sz="2000" dirty="0"/>
              <a:t> </a:t>
            </a:r>
          </a:p>
          <a:p>
            <a:pPr lvl="0"/>
            <a:r>
              <a:rPr lang="en-CA" sz="2000" dirty="0"/>
              <a:t>Simply go to the websites and see which one most interests you.  You may want to use more than one</a:t>
            </a:r>
          </a:p>
          <a:p>
            <a:r>
              <a:rPr lang="en-CA" dirty="0"/>
              <a:t> </a:t>
            </a:r>
            <a:endParaRPr lang="en-CA" sz="1050" dirty="0"/>
          </a:p>
          <a:p>
            <a:endParaRPr lang="en-CA" dirty="0"/>
          </a:p>
        </p:txBody>
      </p:sp>
      <p:pic>
        <p:nvPicPr>
          <p:cNvPr id="3" name="Imagen 2" descr="Imagen que contiene monitor, electrónica, ordenador, mesa&#10;&#10;Descripción generada automáticamente">
            <a:extLst>
              <a:ext uri="{FF2B5EF4-FFF2-40B4-BE49-F238E27FC236}">
                <a16:creationId xmlns:a16="http://schemas.microsoft.com/office/drawing/2014/main" id="{1A15E66D-F22A-344C-8B08-89E4EF1C3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1174067"/>
            <a:ext cx="4064000" cy="3200400"/>
          </a:xfrm>
          <a:prstGeom prst="rect">
            <a:avLst/>
          </a:prstGeom>
        </p:spPr>
      </p:pic>
      <p:pic>
        <p:nvPicPr>
          <p:cNvPr id="5" name="Imagen 4" descr="Imagen que contiene captura de pantalla&#10;&#10;Descripción generada automáticamente">
            <a:extLst>
              <a:ext uri="{FF2B5EF4-FFF2-40B4-BE49-F238E27FC236}">
                <a16:creationId xmlns:a16="http://schemas.microsoft.com/office/drawing/2014/main" id="{DF5D646B-0606-444A-8808-D600CE1ABC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3789"/>
          <a:stretch/>
        </p:blipFill>
        <p:spPr>
          <a:xfrm>
            <a:off x="5286474" y="1374698"/>
            <a:ext cx="3317973" cy="1982294"/>
          </a:xfrm>
          <a:prstGeom prst="rect">
            <a:avLst/>
          </a:prstGeom>
        </p:spPr>
      </p:pic>
      <p:sp>
        <p:nvSpPr>
          <p:cNvPr id="2" name="Marcador de número de diapositiva 1">
            <a:extLst>
              <a:ext uri="{FF2B5EF4-FFF2-40B4-BE49-F238E27FC236}">
                <a16:creationId xmlns:a16="http://schemas.microsoft.com/office/drawing/2014/main" id="{2B8A4623-1499-C243-AA67-8A0DC1C66874}"/>
              </a:ext>
            </a:extLst>
          </p:cNvPr>
          <p:cNvSpPr>
            <a:spLocks noGrp="1"/>
          </p:cNvSpPr>
          <p:nvPr>
            <p:ph type="sldNum" sz="quarter" idx="14"/>
          </p:nvPr>
        </p:nvSpPr>
        <p:spPr/>
        <p:txBody>
          <a:bodyPr/>
          <a:lstStyle/>
          <a:p>
            <a:fld id="{65BC6105-8ECF-422C-9438-6249158F5CCB}" type="slidenum">
              <a:rPr lang="en-CA" smtClean="0"/>
              <a:pPr/>
              <a:t>43</a:t>
            </a:fld>
            <a:endParaRPr lang="en-CA" dirty="0"/>
          </a:p>
        </p:txBody>
      </p:sp>
      <p:sp>
        <p:nvSpPr>
          <p:cNvPr id="8" name="Rectangle 7">
            <a:extLst>
              <a:ext uri="{FF2B5EF4-FFF2-40B4-BE49-F238E27FC236}">
                <a16:creationId xmlns:a16="http://schemas.microsoft.com/office/drawing/2014/main" id="{73484151-A518-4A6B-A913-4677A1A9CA57}"/>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961414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Imagen que contiene monitor, electrónica, ordenador, mesa&#10;&#10;Descripción generada automáticamente">
            <a:extLst>
              <a:ext uri="{FF2B5EF4-FFF2-40B4-BE49-F238E27FC236}">
                <a16:creationId xmlns:a16="http://schemas.microsoft.com/office/drawing/2014/main" id="{1795EED0-751C-8C46-B2C1-14920AF39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1174067"/>
            <a:ext cx="4064000" cy="3200400"/>
          </a:xfrm>
          <a:prstGeom prst="rect">
            <a:avLst/>
          </a:prstGeom>
        </p:spPr>
      </p:pic>
      <p:sp>
        <p:nvSpPr>
          <p:cNvPr id="6" name="Content Placeholder 5"/>
          <p:cNvSpPr>
            <a:spLocks noGrp="1"/>
          </p:cNvSpPr>
          <p:nvPr>
            <p:ph sz="quarter" idx="16"/>
          </p:nvPr>
        </p:nvSpPr>
        <p:spPr>
          <a:xfrm>
            <a:off x="457200" y="1778640"/>
            <a:ext cx="4618856" cy="4482752"/>
          </a:xfrm>
        </p:spPr>
        <p:txBody>
          <a:bodyPr>
            <a:normAutofit/>
          </a:bodyPr>
          <a:lstStyle/>
          <a:p>
            <a:pPr lvl="0"/>
            <a:r>
              <a:rPr lang="en-CA" sz="2000" dirty="0"/>
              <a:t>Log in to a free account if you want to access the coupons.   </a:t>
            </a:r>
          </a:p>
          <a:p>
            <a:r>
              <a:rPr lang="en-CA" sz="2000" dirty="0"/>
              <a:t> </a:t>
            </a:r>
          </a:p>
          <a:p>
            <a:pPr lvl="0"/>
            <a:r>
              <a:rPr lang="en-CA" sz="2000" dirty="0"/>
              <a:t>Look at coupons, select the ones that you need. Download and save coupons in your app or phone.</a:t>
            </a:r>
          </a:p>
          <a:p>
            <a:r>
              <a:rPr lang="en-CA" sz="2000" dirty="0"/>
              <a:t> </a:t>
            </a:r>
          </a:p>
          <a:p>
            <a:pPr lvl="0"/>
            <a:r>
              <a:rPr lang="en-CA" sz="2000" dirty="0"/>
              <a:t>You can use the coupons right away in the store as you are checking out at the cash, purchase directly through online stores, or submit your receipts to an online cashback service provider </a:t>
            </a:r>
            <a:r>
              <a:rPr lang="en-CA" dirty="0">
                <a:solidFill>
                  <a:schemeClr val="bg1">
                    <a:lumMod val="65000"/>
                  </a:schemeClr>
                </a:solidFill>
              </a:rPr>
              <a:t>(described in the next section)</a:t>
            </a:r>
          </a:p>
          <a:p>
            <a:endParaRPr lang="en-CA" dirty="0"/>
          </a:p>
        </p:txBody>
      </p:sp>
      <p:pic>
        <p:nvPicPr>
          <p:cNvPr id="13" name="Picture 12">
            <a:extLst>
              <a:ext uri="{FF2B5EF4-FFF2-40B4-BE49-F238E27FC236}">
                <a16:creationId xmlns:a16="http://schemas.microsoft.com/office/drawing/2014/main" id="{C8B65B78-3C3E-4E45-865D-BA4E35F8EC9F}"/>
              </a:ext>
            </a:extLst>
          </p:cNvPr>
          <p:cNvPicPr>
            <a:picLocks noChangeAspect="1"/>
          </p:cNvPicPr>
          <p:nvPr/>
        </p:nvPicPr>
        <p:blipFill rotWithShape="1">
          <a:blip r:embed="rId3"/>
          <a:srcRect l="6294" t="3579" r="4555" b="21472"/>
          <a:stretch/>
        </p:blipFill>
        <p:spPr>
          <a:xfrm>
            <a:off x="5297828" y="1358348"/>
            <a:ext cx="3322712" cy="1867880"/>
          </a:xfrm>
          <a:prstGeom prst="rect">
            <a:avLst/>
          </a:prstGeom>
        </p:spPr>
      </p:pic>
      <p:sp>
        <p:nvSpPr>
          <p:cNvPr id="7" name="Text Placeholder 2">
            <a:extLst>
              <a:ext uri="{FF2B5EF4-FFF2-40B4-BE49-F238E27FC236}">
                <a16:creationId xmlns:a16="http://schemas.microsoft.com/office/drawing/2014/main" id="{C5C745F6-21CF-CA40-8ABF-14A0008BDCC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shopper:</a:t>
            </a:r>
            <a:endParaRPr lang="en-CA" sz="3500" dirty="0">
              <a:latin typeface="Avenir Black" panose="02000503020000020003" pitchFamily="2" charset="0"/>
            </a:endParaRPr>
          </a:p>
        </p:txBody>
      </p:sp>
      <p:sp>
        <p:nvSpPr>
          <p:cNvPr id="8" name="Rectángulo 7">
            <a:extLst>
              <a:ext uri="{FF2B5EF4-FFF2-40B4-BE49-F238E27FC236}">
                <a16:creationId xmlns:a16="http://schemas.microsoft.com/office/drawing/2014/main" id="{67DD9424-2A97-5E46-899A-96A85BEEEB55}"/>
              </a:ext>
            </a:extLst>
          </p:cNvPr>
          <p:cNvSpPr/>
          <p:nvPr/>
        </p:nvSpPr>
        <p:spPr>
          <a:xfrm>
            <a:off x="532082" y="850901"/>
            <a:ext cx="4618856"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Coupon Websites</a:t>
            </a:r>
            <a:endParaRPr lang="es-MX" sz="3600" b="1" dirty="0">
              <a:solidFill>
                <a:srgbClr val="952D1A"/>
              </a:solidFill>
              <a:latin typeface="Avenir Heavy" panose="02000503020000020003" pitchFamily="2" charset="0"/>
            </a:endParaRPr>
          </a:p>
        </p:txBody>
      </p:sp>
      <p:sp>
        <p:nvSpPr>
          <p:cNvPr id="2" name="Marcador de número de diapositiva 1">
            <a:extLst>
              <a:ext uri="{FF2B5EF4-FFF2-40B4-BE49-F238E27FC236}">
                <a16:creationId xmlns:a16="http://schemas.microsoft.com/office/drawing/2014/main" id="{F7AAAE54-22B7-B147-ABAA-25262B472389}"/>
              </a:ext>
            </a:extLst>
          </p:cNvPr>
          <p:cNvSpPr>
            <a:spLocks noGrp="1"/>
          </p:cNvSpPr>
          <p:nvPr>
            <p:ph type="sldNum" sz="quarter" idx="14"/>
          </p:nvPr>
        </p:nvSpPr>
        <p:spPr/>
        <p:txBody>
          <a:bodyPr/>
          <a:lstStyle/>
          <a:p>
            <a:fld id="{65BC6105-8ECF-422C-9438-6249158F5CCB}" type="slidenum">
              <a:rPr lang="en-CA" smtClean="0"/>
              <a:pPr/>
              <a:t>44</a:t>
            </a:fld>
            <a:endParaRPr lang="en-CA" dirty="0"/>
          </a:p>
        </p:txBody>
      </p:sp>
      <p:sp>
        <p:nvSpPr>
          <p:cNvPr id="10" name="Rectangle 9">
            <a:extLst>
              <a:ext uri="{FF2B5EF4-FFF2-40B4-BE49-F238E27FC236}">
                <a16:creationId xmlns:a16="http://schemas.microsoft.com/office/drawing/2014/main" id="{43E27E54-248F-41AB-88D2-10E85A89EE14}"/>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48721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5C745F6-21CF-CA40-8ABF-14A0008BDCC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shopper:</a:t>
            </a:r>
            <a:endParaRPr lang="en-CA" sz="3500" dirty="0">
              <a:latin typeface="Avenir Black" panose="02000503020000020003" pitchFamily="2" charset="0"/>
            </a:endParaRPr>
          </a:p>
        </p:txBody>
      </p:sp>
      <p:sp>
        <p:nvSpPr>
          <p:cNvPr id="8" name="Rectángulo 7">
            <a:extLst>
              <a:ext uri="{FF2B5EF4-FFF2-40B4-BE49-F238E27FC236}">
                <a16:creationId xmlns:a16="http://schemas.microsoft.com/office/drawing/2014/main" id="{67DD9424-2A97-5E46-899A-96A85BEEEB55}"/>
              </a:ext>
            </a:extLst>
          </p:cNvPr>
          <p:cNvSpPr/>
          <p:nvPr/>
        </p:nvSpPr>
        <p:spPr>
          <a:xfrm>
            <a:off x="457199" y="885182"/>
            <a:ext cx="6113151"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What is Overage?</a:t>
            </a:r>
            <a:endParaRPr lang="es-MX" sz="3600" b="1" dirty="0">
              <a:solidFill>
                <a:srgbClr val="952D1A"/>
              </a:solidFill>
              <a:latin typeface="Avenir Heavy" panose="02000503020000020003" pitchFamily="2" charset="0"/>
            </a:endParaRPr>
          </a:p>
        </p:txBody>
      </p:sp>
      <p:sp>
        <p:nvSpPr>
          <p:cNvPr id="9" name="Content Placeholder 5">
            <a:extLst>
              <a:ext uri="{FF2B5EF4-FFF2-40B4-BE49-F238E27FC236}">
                <a16:creationId xmlns:a16="http://schemas.microsoft.com/office/drawing/2014/main" id="{C2A47E4F-C367-1443-9316-BFFE23BA3B25}"/>
              </a:ext>
            </a:extLst>
          </p:cNvPr>
          <p:cNvSpPr txBox="1">
            <a:spLocks/>
          </p:cNvSpPr>
          <p:nvPr/>
        </p:nvSpPr>
        <p:spPr>
          <a:xfrm>
            <a:off x="202555" y="3145006"/>
            <a:ext cx="4829952" cy="4274647"/>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000" dirty="0"/>
              <a:t>“Overage” happens when the value of your coupon exceeds the cost of the product you are buying.  </a:t>
            </a:r>
          </a:p>
          <a:p>
            <a:r>
              <a:rPr lang="en-CA" sz="2000" dirty="0"/>
              <a:t> </a:t>
            </a:r>
          </a:p>
          <a:p>
            <a:r>
              <a:rPr lang="en-CA" sz="2000" dirty="0"/>
              <a:t>This means you are either owed money in cash from the grocer, or get credit towards your current bill.  So?  How does this happen?</a:t>
            </a:r>
          </a:p>
          <a:p>
            <a:endParaRPr lang="en-CA" sz="1800" dirty="0"/>
          </a:p>
          <a:p>
            <a:endParaRPr lang="en-CA" sz="1800" dirty="0"/>
          </a:p>
          <a:p>
            <a:endParaRPr lang="en-CA" sz="1800" dirty="0"/>
          </a:p>
          <a:p>
            <a:endParaRPr lang="en-CA" sz="1800" dirty="0"/>
          </a:p>
          <a:p>
            <a:endParaRPr lang="en-CA" dirty="0"/>
          </a:p>
          <a:p>
            <a:endParaRPr lang="en-CA" dirty="0"/>
          </a:p>
        </p:txBody>
      </p:sp>
      <p:pic>
        <p:nvPicPr>
          <p:cNvPr id="19" name="Imagen 18">
            <a:extLst>
              <a:ext uri="{FF2B5EF4-FFF2-40B4-BE49-F238E27FC236}">
                <a16:creationId xmlns:a16="http://schemas.microsoft.com/office/drawing/2014/main" id="{0A9F9FC9-2FAA-094F-835D-917B287E88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6124" y="4774091"/>
            <a:ext cx="1266185" cy="1292748"/>
          </a:xfrm>
          <a:prstGeom prst="rect">
            <a:avLst/>
          </a:prstGeom>
        </p:spPr>
      </p:pic>
      <p:sp>
        <p:nvSpPr>
          <p:cNvPr id="12" name="Rectángulo 12">
            <a:extLst>
              <a:ext uri="{FF2B5EF4-FFF2-40B4-BE49-F238E27FC236}">
                <a16:creationId xmlns:a16="http://schemas.microsoft.com/office/drawing/2014/main" id="{67D8DF12-33DB-4121-989A-E3C627505F07}"/>
              </a:ext>
            </a:extLst>
          </p:cNvPr>
          <p:cNvSpPr/>
          <p:nvPr/>
        </p:nvSpPr>
        <p:spPr>
          <a:xfrm>
            <a:off x="6377651" y="0"/>
            <a:ext cx="2766349" cy="6021288"/>
          </a:xfrm>
          <a:prstGeom prst="rect">
            <a:avLst/>
          </a:prstGeom>
          <a:solidFill>
            <a:srgbClr val="952D1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nvGrpSpPr>
          <p:cNvPr id="13" name="Grupo 2">
            <a:extLst>
              <a:ext uri="{FF2B5EF4-FFF2-40B4-BE49-F238E27FC236}">
                <a16:creationId xmlns:a16="http://schemas.microsoft.com/office/drawing/2014/main" id="{50FCD06A-53DD-44D0-8313-DF402451F39E}"/>
              </a:ext>
            </a:extLst>
          </p:cNvPr>
          <p:cNvGrpSpPr/>
          <p:nvPr/>
        </p:nvGrpSpPr>
        <p:grpSpPr>
          <a:xfrm>
            <a:off x="7030389" y="76037"/>
            <a:ext cx="1557653" cy="4722471"/>
            <a:chOff x="5638308" y="701755"/>
            <a:chExt cx="1801755" cy="5247101"/>
          </a:xfrm>
        </p:grpSpPr>
        <p:pic>
          <p:nvPicPr>
            <p:cNvPr id="18" name="Picture 17" descr="coupon overage">
              <a:extLst>
                <a:ext uri="{FF2B5EF4-FFF2-40B4-BE49-F238E27FC236}">
                  <a16:creationId xmlns:a16="http://schemas.microsoft.com/office/drawing/2014/main" id="{2178244F-EDAC-4F6A-A57C-C1C51F2FDCE2}"/>
                </a:ext>
              </a:extLst>
            </p:cNvPr>
            <p:cNvPicPr/>
            <p:nvPr/>
          </p:nvPicPr>
          <p:blipFill rotWithShape="1">
            <a:blip r:embed="rId3">
              <a:extLst>
                <a:ext uri="{28A0092B-C50C-407E-A947-70E740481C1C}">
                  <a14:useLocalDpi xmlns:a14="http://schemas.microsoft.com/office/drawing/2010/main" val="0"/>
                </a:ext>
              </a:extLst>
            </a:blip>
            <a:srcRect r="73936"/>
            <a:stretch/>
          </p:blipFill>
          <p:spPr bwMode="auto">
            <a:xfrm>
              <a:off x="5638308" y="701755"/>
              <a:ext cx="1801755" cy="1296144"/>
            </a:xfrm>
            <a:prstGeom prst="rect">
              <a:avLst/>
            </a:prstGeom>
            <a:noFill/>
            <a:ln>
              <a:noFill/>
            </a:ln>
          </p:spPr>
        </p:pic>
        <p:pic>
          <p:nvPicPr>
            <p:cNvPr id="20" name="Picture 9" descr="coupon overage">
              <a:extLst>
                <a:ext uri="{FF2B5EF4-FFF2-40B4-BE49-F238E27FC236}">
                  <a16:creationId xmlns:a16="http://schemas.microsoft.com/office/drawing/2014/main" id="{1D1DB699-F19E-489D-8BF6-FEB36FBCA554}"/>
                </a:ext>
              </a:extLst>
            </p:cNvPr>
            <p:cNvPicPr/>
            <p:nvPr/>
          </p:nvPicPr>
          <p:blipFill rotWithShape="1">
            <a:blip r:embed="rId3">
              <a:extLst>
                <a:ext uri="{28A0092B-C50C-407E-A947-70E740481C1C}">
                  <a14:useLocalDpi xmlns:a14="http://schemas.microsoft.com/office/drawing/2010/main" val="0"/>
                </a:ext>
              </a:extLst>
            </a:blip>
            <a:srcRect l="32783" r="46431"/>
            <a:stretch/>
          </p:blipFill>
          <p:spPr bwMode="auto">
            <a:xfrm>
              <a:off x="5741893" y="2228055"/>
              <a:ext cx="1567542" cy="1413975"/>
            </a:xfrm>
            <a:prstGeom prst="rect">
              <a:avLst/>
            </a:prstGeom>
            <a:noFill/>
            <a:ln>
              <a:noFill/>
            </a:ln>
          </p:spPr>
        </p:pic>
        <p:pic>
          <p:nvPicPr>
            <p:cNvPr id="21" name="Picture 9" descr="coupon overage">
              <a:extLst>
                <a:ext uri="{FF2B5EF4-FFF2-40B4-BE49-F238E27FC236}">
                  <a16:creationId xmlns:a16="http://schemas.microsoft.com/office/drawing/2014/main" id="{0499E2AE-BA76-40C6-9DE0-8B571541DBAB}"/>
                </a:ext>
              </a:extLst>
            </p:cNvPr>
            <p:cNvPicPr/>
            <p:nvPr/>
          </p:nvPicPr>
          <p:blipFill rotWithShape="1">
            <a:blip r:embed="rId3">
              <a:extLst>
                <a:ext uri="{28A0092B-C50C-407E-A947-70E740481C1C}">
                  <a14:useLocalDpi xmlns:a14="http://schemas.microsoft.com/office/drawing/2010/main" val="0"/>
                </a:ext>
              </a:extLst>
            </a:blip>
            <a:srcRect l="63974" r="15240"/>
            <a:stretch/>
          </p:blipFill>
          <p:spPr bwMode="auto">
            <a:xfrm>
              <a:off x="5756407" y="3835493"/>
              <a:ext cx="1567542" cy="1413975"/>
            </a:xfrm>
            <a:prstGeom prst="rect">
              <a:avLst/>
            </a:prstGeom>
            <a:noFill/>
            <a:ln>
              <a:noFill/>
            </a:ln>
          </p:spPr>
        </p:pic>
        <p:pic>
          <p:nvPicPr>
            <p:cNvPr id="22" name="Imagen 4">
              <a:extLst>
                <a:ext uri="{FF2B5EF4-FFF2-40B4-BE49-F238E27FC236}">
                  <a16:creationId xmlns:a16="http://schemas.microsoft.com/office/drawing/2014/main" id="{81215FA7-CC8D-4525-AB34-5EBE078D72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948" y="1734418"/>
              <a:ext cx="888372" cy="907009"/>
            </a:xfrm>
            <a:prstGeom prst="rect">
              <a:avLst/>
            </a:prstGeom>
          </p:spPr>
        </p:pic>
        <p:pic>
          <p:nvPicPr>
            <p:cNvPr id="23" name="Imagen 15">
              <a:extLst>
                <a:ext uri="{FF2B5EF4-FFF2-40B4-BE49-F238E27FC236}">
                  <a16:creationId xmlns:a16="http://schemas.microsoft.com/office/drawing/2014/main" id="{113CF0E8-85AD-4FA7-BA7F-4804337CAE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948" y="3330990"/>
              <a:ext cx="888372" cy="907009"/>
            </a:xfrm>
            <a:prstGeom prst="rect">
              <a:avLst/>
            </a:prstGeom>
          </p:spPr>
        </p:pic>
        <p:pic>
          <p:nvPicPr>
            <p:cNvPr id="24" name="Imagen 16">
              <a:extLst>
                <a:ext uri="{FF2B5EF4-FFF2-40B4-BE49-F238E27FC236}">
                  <a16:creationId xmlns:a16="http://schemas.microsoft.com/office/drawing/2014/main" id="{DBA0933F-F7C6-44C2-A054-4846B739C0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948" y="4990946"/>
              <a:ext cx="938227" cy="957910"/>
            </a:xfrm>
            <a:prstGeom prst="rect">
              <a:avLst/>
            </a:prstGeom>
          </p:spPr>
        </p:pic>
      </p:grpSp>
      <p:pic>
        <p:nvPicPr>
          <p:cNvPr id="25" name="Imagen 8">
            <a:extLst>
              <a:ext uri="{FF2B5EF4-FFF2-40B4-BE49-F238E27FC236}">
                <a16:creationId xmlns:a16="http://schemas.microsoft.com/office/drawing/2014/main" id="{7BF3404E-F19B-44BB-9088-93095EE8AA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444" y="1865356"/>
            <a:ext cx="825817" cy="843142"/>
          </a:xfrm>
          <a:prstGeom prst="rect">
            <a:avLst/>
          </a:prstGeom>
        </p:spPr>
      </p:pic>
      <p:sp>
        <p:nvSpPr>
          <p:cNvPr id="26" name="CuadroTexto 3">
            <a:extLst>
              <a:ext uri="{FF2B5EF4-FFF2-40B4-BE49-F238E27FC236}">
                <a16:creationId xmlns:a16="http://schemas.microsoft.com/office/drawing/2014/main" id="{8151CB2B-EC1F-4C18-A238-5CCB30EF8C4B}"/>
              </a:ext>
            </a:extLst>
          </p:cNvPr>
          <p:cNvSpPr txBox="1"/>
          <p:nvPr/>
        </p:nvSpPr>
        <p:spPr>
          <a:xfrm>
            <a:off x="1248261" y="1738095"/>
            <a:ext cx="3323739" cy="1200329"/>
          </a:xfrm>
          <a:prstGeom prst="rect">
            <a:avLst/>
          </a:prstGeom>
          <a:noFill/>
        </p:spPr>
        <p:txBody>
          <a:bodyPr wrap="square" rtlCol="0">
            <a:spAutoFit/>
          </a:bodyPr>
          <a:lstStyle/>
          <a:p>
            <a:r>
              <a:rPr lang="en-CA" dirty="0">
                <a:solidFill>
                  <a:srgbClr val="5D7344"/>
                </a:solidFill>
              </a:rPr>
              <a:t>BIG IDEA:  Understand what overage is and learn how to get the best value for your dollar</a:t>
            </a:r>
            <a:endParaRPr lang="es-MX" dirty="0"/>
          </a:p>
        </p:txBody>
      </p:sp>
      <p:sp>
        <p:nvSpPr>
          <p:cNvPr id="2" name="Marcador de número de diapositiva 1">
            <a:extLst>
              <a:ext uri="{FF2B5EF4-FFF2-40B4-BE49-F238E27FC236}">
                <a16:creationId xmlns:a16="http://schemas.microsoft.com/office/drawing/2014/main" id="{FB5D3335-AF5A-D44C-9E7E-F0138C730B19}"/>
              </a:ext>
            </a:extLst>
          </p:cNvPr>
          <p:cNvSpPr>
            <a:spLocks noGrp="1"/>
          </p:cNvSpPr>
          <p:nvPr>
            <p:ph type="sldNum" sz="quarter" idx="14"/>
          </p:nvPr>
        </p:nvSpPr>
        <p:spPr/>
        <p:txBody>
          <a:bodyPr/>
          <a:lstStyle/>
          <a:p>
            <a:fld id="{65BC6105-8ECF-422C-9438-6249158F5CCB}" type="slidenum">
              <a:rPr lang="en-CA" smtClean="0"/>
              <a:pPr/>
              <a:t>45</a:t>
            </a:fld>
            <a:endParaRPr lang="en-CA" dirty="0"/>
          </a:p>
        </p:txBody>
      </p:sp>
      <p:sp>
        <p:nvSpPr>
          <p:cNvPr id="17" name="Rectangle 16">
            <a:extLst>
              <a:ext uri="{FF2B5EF4-FFF2-40B4-BE49-F238E27FC236}">
                <a16:creationId xmlns:a16="http://schemas.microsoft.com/office/drawing/2014/main" id="{8EE7B069-D1E3-41EB-9C6D-A8F651AFAC19}"/>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742592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72405566-85C3-8342-81F9-3B107BB1A15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3144" r="32833"/>
          <a:stretch/>
        </p:blipFill>
        <p:spPr>
          <a:xfrm>
            <a:off x="6581614" y="0"/>
            <a:ext cx="2562386" cy="6021287"/>
          </a:xfrm>
          <a:prstGeom prst="rect">
            <a:avLst/>
          </a:prstGeom>
        </p:spPr>
      </p:pic>
      <p:sp>
        <p:nvSpPr>
          <p:cNvPr id="17" name="Rectángulo 16">
            <a:extLst>
              <a:ext uri="{FF2B5EF4-FFF2-40B4-BE49-F238E27FC236}">
                <a16:creationId xmlns:a16="http://schemas.microsoft.com/office/drawing/2014/main" id="{58485806-4676-B14F-9651-CB6968C1E7AA}"/>
              </a:ext>
            </a:extLst>
          </p:cNvPr>
          <p:cNvSpPr/>
          <p:nvPr/>
        </p:nvSpPr>
        <p:spPr>
          <a:xfrm>
            <a:off x="6584919" y="0"/>
            <a:ext cx="256238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Text Placeholder 2">
            <a:extLst>
              <a:ext uri="{FF2B5EF4-FFF2-40B4-BE49-F238E27FC236}">
                <a16:creationId xmlns:a16="http://schemas.microsoft.com/office/drawing/2014/main" id="{91044324-AE07-084B-8800-9782D4276B18}"/>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shopper:</a:t>
            </a:r>
            <a:endParaRPr lang="en-CA" sz="3500" dirty="0">
              <a:latin typeface="Avenir Black" panose="02000503020000020003" pitchFamily="2" charset="0"/>
            </a:endParaRPr>
          </a:p>
        </p:txBody>
      </p:sp>
      <p:sp>
        <p:nvSpPr>
          <p:cNvPr id="11" name="Rectángulo 10">
            <a:extLst>
              <a:ext uri="{FF2B5EF4-FFF2-40B4-BE49-F238E27FC236}">
                <a16:creationId xmlns:a16="http://schemas.microsoft.com/office/drawing/2014/main" id="{67EC458F-AA0C-2749-9C80-F363969312CB}"/>
              </a:ext>
            </a:extLst>
          </p:cNvPr>
          <p:cNvSpPr/>
          <p:nvPr/>
        </p:nvSpPr>
        <p:spPr>
          <a:xfrm>
            <a:off x="457199" y="885182"/>
            <a:ext cx="6113151"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How Overage Works</a:t>
            </a:r>
            <a:endParaRPr lang="es-MX" sz="3600" b="1" dirty="0">
              <a:solidFill>
                <a:srgbClr val="952D1A"/>
              </a:solidFill>
              <a:latin typeface="Avenir Heavy" panose="02000503020000020003" pitchFamily="2" charset="0"/>
            </a:endParaRPr>
          </a:p>
        </p:txBody>
      </p:sp>
      <p:sp>
        <p:nvSpPr>
          <p:cNvPr id="12" name="Content Placeholder 5">
            <a:extLst>
              <a:ext uri="{FF2B5EF4-FFF2-40B4-BE49-F238E27FC236}">
                <a16:creationId xmlns:a16="http://schemas.microsoft.com/office/drawing/2014/main" id="{4BF6A16F-5876-7E47-8680-05AFC6667CBC}"/>
              </a:ext>
            </a:extLst>
          </p:cNvPr>
          <p:cNvSpPr>
            <a:spLocks noGrp="1"/>
          </p:cNvSpPr>
          <p:nvPr>
            <p:ph sz="quarter" idx="16"/>
          </p:nvPr>
        </p:nvSpPr>
        <p:spPr>
          <a:xfrm>
            <a:off x="457199" y="1772815"/>
            <a:ext cx="5929087" cy="4584442"/>
          </a:xfrm>
        </p:spPr>
        <p:txBody>
          <a:bodyPr>
            <a:normAutofit/>
          </a:bodyPr>
          <a:lstStyle/>
          <a:p>
            <a:r>
              <a:rPr lang="en-CA" sz="1800" dirty="0"/>
              <a:t>Combining a manufacturer coupon with a store coupon together. </a:t>
            </a:r>
          </a:p>
          <a:p>
            <a:endParaRPr lang="en-CA" sz="1800" dirty="0"/>
          </a:p>
          <a:p>
            <a:r>
              <a:rPr lang="en-CA" sz="1800" dirty="0"/>
              <a:t>Using a coupon on an item that has been reduced or put on clearance. </a:t>
            </a:r>
          </a:p>
          <a:p>
            <a:endParaRPr lang="en-CA" sz="1800" dirty="0"/>
          </a:p>
          <a:p>
            <a:pPr lvl="0"/>
            <a:r>
              <a:rPr lang="en-CA" sz="1800" dirty="0"/>
              <a:t>Apply ‘Catalina’ coupons to your bill.  Example:  Big chains like Walmart may offer ‘Save X dollars off your next purchase’ – these are also known as ‘Catalina’ coupons.  If you owe $3 on your current bill and apply a $5 off Catalina (in store coupon), you will have a $2 overage.  In essence, the store owes you $2 for purchasing that item.</a:t>
            </a:r>
          </a:p>
          <a:p>
            <a:endParaRPr lang="en-CA" sz="1800" dirty="0"/>
          </a:p>
          <a:p>
            <a:endParaRPr lang="en-CA" sz="1800" dirty="0"/>
          </a:p>
          <a:p>
            <a:endParaRPr lang="en-CA" sz="1800" dirty="0"/>
          </a:p>
          <a:p>
            <a:endParaRPr lang="en-CA" sz="1800" dirty="0"/>
          </a:p>
          <a:p>
            <a:endParaRPr lang="en-CA" sz="1800" dirty="0"/>
          </a:p>
          <a:p>
            <a:endParaRPr lang="en-CA" dirty="0"/>
          </a:p>
          <a:p>
            <a:endParaRPr lang="en-CA" dirty="0"/>
          </a:p>
        </p:txBody>
      </p:sp>
      <p:sp>
        <p:nvSpPr>
          <p:cNvPr id="2" name="Marcador de número de diapositiva 1">
            <a:extLst>
              <a:ext uri="{FF2B5EF4-FFF2-40B4-BE49-F238E27FC236}">
                <a16:creationId xmlns:a16="http://schemas.microsoft.com/office/drawing/2014/main" id="{19B9781C-242B-1046-A1D4-0CA321B4E811}"/>
              </a:ext>
            </a:extLst>
          </p:cNvPr>
          <p:cNvSpPr>
            <a:spLocks noGrp="1"/>
          </p:cNvSpPr>
          <p:nvPr>
            <p:ph type="sldNum" sz="quarter" idx="14"/>
          </p:nvPr>
        </p:nvSpPr>
        <p:spPr/>
        <p:txBody>
          <a:bodyPr/>
          <a:lstStyle/>
          <a:p>
            <a:fld id="{65BC6105-8ECF-422C-9438-6249158F5CCB}" type="slidenum">
              <a:rPr lang="en-CA" smtClean="0"/>
              <a:pPr/>
              <a:t>46</a:t>
            </a:fld>
            <a:endParaRPr lang="en-CA" dirty="0"/>
          </a:p>
        </p:txBody>
      </p:sp>
      <p:sp>
        <p:nvSpPr>
          <p:cNvPr id="8" name="Rectangle 7">
            <a:extLst>
              <a:ext uri="{FF2B5EF4-FFF2-40B4-BE49-F238E27FC236}">
                <a16:creationId xmlns:a16="http://schemas.microsoft.com/office/drawing/2014/main" id="{892ADDC2-721F-4B57-8B90-6AD58BC61A7F}"/>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803268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002EE83C-0D42-864C-93C3-80015821FC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08424">
            <a:off x="6950506" y="1595464"/>
            <a:ext cx="2290883" cy="1560457"/>
          </a:xfrm>
          <a:prstGeom prst="rect">
            <a:avLst/>
          </a:prstGeom>
        </p:spPr>
      </p:pic>
      <p:sp>
        <p:nvSpPr>
          <p:cNvPr id="7" name="Text Placeholder 2">
            <a:extLst>
              <a:ext uri="{FF2B5EF4-FFF2-40B4-BE49-F238E27FC236}">
                <a16:creationId xmlns:a16="http://schemas.microsoft.com/office/drawing/2014/main" id="{C5C745F6-21CF-CA40-8ABF-14A0008BDCC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a:t>
            </a:r>
            <a:r>
              <a:rPr lang="en-CA" sz="4000" dirty="0" err="1">
                <a:latin typeface="Avenir Black" panose="02000503020000020003" pitchFamily="2" charset="0"/>
              </a:rPr>
              <a:t>shopPer</a:t>
            </a:r>
            <a:r>
              <a:rPr lang="en-CA" sz="4000" dirty="0">
                <a:latin typeface="Avenir Black" panose="02000503020000020003" pitchFamily="2" charset="0"/>
              </a:rPr>
              <a:t>:</a:t>
            </a:r>
            <a:endParaRPr lang="en-CA" sz="3500" dirty="0">
              <a:latin typeface="Avenir Black" panose="02000503020000020003" pitchFamily="2" charset="0"/>
            </a:endParaRPr>
          </a:p>
        </p:txBody>
      </p:sp>
      <p:sp>
        <p:nvSpPr>
          <p:cNvPr id="8" name="Rectángulo 7">
            <a:extLst>
              <a:ext uri="{FF2B5EF4-FFF2-40B4-BE49-F238E27FC236}">
                <a16:creationId xmlns:a16="http://schemas.microsoft.com/office/drawing/2014/main" id="{67DD9424-2A97-5E46-899A-96A85BEEEB55}"/>
              </a:ext>
            </a:extLst>
          </p:cNvPr>
          <p:cNvSpPr/>
          <p:nvPr/>
        </p:nvSpPr>
        <p:spPr>
          <a:xfrm>
            <a:off x="457199" y="885182"/>
            <a:ext cx="6113151"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Price Matching</a:t>
            </a:r>
            <a:endParaRPr lang="es-MX" sz="3600" b="1" dirty="0">
              <a:solidFill>
                <a:srgbClr val="952D1A"/>
              </a:solidFill>
              <a:latin typeface="Avenir Heavy" panose="02000503020000020003" pitchFamily="2" charset="0"/>
            </a:endParaRPr>
          </a:p>
        </p:txBody>
      </p:sp>
      <p:sp>
        <p:nvSpPr>
          <p:cNvPr id="9" name="Content Placeholder 5">
            <a:extLst>
              <a:ext uri="{FF2B5EF4-FFF2-40B4-BE49-F238E27FC236}">
                <a16:creationId xmlns:a16="http://schemas.microsoft.com/office/drawing/2014/main" id="{B49DD361-1009-D94A-A360-414452430E1B}"/>
              </a:ext>
            </a:extLst>
          </p:cNvPr>
          <p:cNvSpPr>
            <a:spLocks noGrp="1"/>
          </p:cNvSpPr>
          <p:nvPr>
            <p:ph sz="quarter" idx="16"/>
          </p:nvPr>
        </p:nvSpPr>
        <p:spPr>
          <a:xfrm>
            <a:off x="457200" y="1753861"/>
            <a:ext cx="6422571" cy="4487281"/>
          </a:xfrm>
        </p:spPr>
        <p:txBody>
          <a:bodyPr>
            <a:normAutofit/>
          </a:bodyPr>
          <a:lstStyle/>
          <a:p>
            <a:r>
              <a:rPr lang="en-CA" sz="2000" b="1" dirty="0"/>
              <a:t>Price-Matching:</a:t>
            </a:r>
            <a:r>
              <a:rPr lang="en-CA" sz="2000" dirty="0"/>
              <a:t> an item that you’re already </a:t>
            </a:r>
            <a:br>
              <a:rPr lang="en-CA" sz="2000" dirty="0"/>
            </a:br>
            <a:r>
              <a:rPr lang="en-CA" sz="2000" dirty="0"/>
              <a:t>using a coupon on.</a:t>
            </a:r>
          </a:p>
          <a:p>
            <a:endParaRPr lang="en-CA" sz="2000" dirty="0"/>
          </a:p>
          <a:p>
            <a:r>
              <a:rPr lang="en-CA" sz="2000" dirty="0"/>
              <a:t>Example: Walmart is selling Oral B toothbrushes for .99 cents each.  You price-match at another store to match the .99 cents Walmart cost, and apply the store’s coupon offer of buy 3 toothbrushes.</a:t>
            </a:r>
          </a:p>
          <a:p>
            <a:endParaRPr lang="en-CA" sz="2000" dirty="0"/>
          </a:p>
          <a:p>
            <a:pPr lvl="0"/>
            <a:r>
              <a:rPr lang="en-CA" sz="2000" b="1" dirty="0"/>
              <a:t>Doubling a Coupon:  </a:t>
            </a:r>
            <a:r>
              <a:rPr lang="en-CA" sz="2000" dirty="0"/>
              <a:t>Coupons that double are Manufacturer coupons that you can find mostly in Sunday papers and for some extent also online.  Example :  when a shampoo bottle that’s normally priced at $3.50 goes on sale for $2.00, you can double a $1.00 manufacturer coupon and get it for free!   </a:t>
            </a:r>
          </a:p>
          <a:p>
            <a:endParaRPr lang="en-CA" dirty="0"/>
          </a:p>
        </p:txBody>
      </p:sp>
      <p:sp>
        <p:nvSpPr>
          <p:cNvPr id="6" name="Rectángulo 12">
            <a:extLst>
              <a:ext uri="{FF2B5EF4-FFF2-40B4-BE49-F238E27FC236}">
                <a16:creationId xmlns:a16="http://schemas.microsoft.com/office/drawing/2014/main" id="{4179A4FE-A763-4D07-96F6-236B9104F779}"/>
              </a:ext>
            </a:extLst>
          </p:cNvPr>
          <p:cNvSpPr/>
          <p:nvPr/>
        </p:nvSpPr>
        <p:spPr>
          <a:xfrm>
            <a:off x="6968274" y="0"/>
            <a:ext cx="2186946" cy="6021288"/>
          </a:xfrm>
          <a:prstGeom prst="rect">
            <a:avLst/>
          </a:prstGeom>
          <a:solidFill>
            <a:srgbClr val="952D1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Marcador de número de diapositiva 1">
            <a:extLst>
              <a:ext uri="{FF2B5EF4-FFF2-40B4-BE49-F238E27FC236}">
                <a16:creationId xmlns:a16="http://schemas.microsoft.com/office/drawing/2014/main" id="{47A6DE63-6A69-4444-A23A-86A8FE6A2A01}"/>
              </a:ext>
            </a:extLst>
          </p:cNvPr>
          <p:cNvSpPr>
            <a:spLocks noGrp="1"/>
          </p:cNvSpPr>
          <p:nvPr>
            <p:ph type="sldNum" sz="quarter" idx="14"/>
          </p:nvPr>
        </p:nvSpPr>
        <p:spPr/>
        <p:txBody>
          <a:bodyPr/>
          <a:lstStyle/>
          <a:p>
            <a:fld id="{65BC6105-8ECF-422C-9438-6249158F5CCB}" type="slidenum">
              <a:rPr lang="en-CA" smtClean="0"/>
              <a:pPr/>
              <a:t>47</a:t>
            </a:fld>
            <a:endParaRPr lang="en-CA" dirty="0"/>
          </a:p>
        </p:txBody>
      </p:sp>
    </p:spTree>
    <p:extLst>
      <p:ext uri="{BB962C8B-B14F-4D97-AF65-F5344CB8AC3E}">
        <p14:creationId xmlns:p14="http://schemas.microsoft.com/office/powerpoint/2010/main" val="15861431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002EE83C-0D42-864C-93C3-80015821FC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08424">
            <a:off x="6872472" y="1695981"/>
            <a:ext cx="2378550" cy="1620172"/>
          </a:xfrm>
          <a:prstGeom prst="rect">
            <a:avLst/>
          </a:prstGeom>
        </p:spPr>
      </p:pic>
      <p:sp>
        <p:nvSpPr>
          <p:cNvPr id="7" name="Text Placeholder 2">
            <a:extLst>
              <a:ext uri="{FF2B5EF4-FFF2-40B4-BE49-F238E27FC236}">
                <a16:creationId xmlns:a16="http://schemas.microsoft.com/office/drawing/2014/main" id="{C5C745F6-21CF-CA40-8ABF-14A0008BDCC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a:t>
            </a:r>
            <a:r>
              <a:rPr lang="en-CA" sz="4000" dirty="0" err="1">
                <a:latin typeface="Avenir Black" panose="02000503020000020003" pitchFamily="2" charset="0"/>
              </a:rPr>
              <a:t>shopPer</a:t>
            </a:r>
            <a:r>
              <a:rPr lang="en-CA" sz="4000" dirty="0">
                <a:latin typeface="Avenir Black" panose="02000503020000020003" pitchFamily="2" charset="0"/>
              </a:rPr>
              <a:t>:</a:t>
            </a:r>
            <a:endParaRPr lang="en-CA" sz="3500" dirty="0">
              <a:latin typeface="Avenir Black" panose="02000503020000020003" pitchFamily="2" charset="0"/>
            </a:endParaRPr>
          </a:p>
        </p:txBody>
      </p:sp>
      <p:sp>
        <p:nvSpPr>
          <p:cNvPr id="8" name="Rectángulo 7">
            <a:extLst>
              <a:ext uri="{FF2B5EF4-FFF2-40B4-BE49-F238E27FC236}">
                <a16:creationId xmlns:a16="http://schemas.microsoft.com/office/drawing/2014/main" id="{67DD9424-2A97-5E46-899A-96A85BEEEB55}"/>
              </a:ext>
            </a:extLst>
          </p:cNvPr>
          <p:cNvSpPr/>
          <p:nvPr/>
        </p:nvSpPr>
        <p:spPr>
          <a:xfrm>
            <a:off x="457199" y="885182"/>
            <a:ext cx="6113151"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Price Matching</a:t>
            </a:r>
            <a:endParaRPr lang="es-MX" sz="3600" b="1" dirty="0">
              <a:solidFill>
                <a:srgbClr val="952D1A"/>
              </a:solidFill>
              <a:latin typeface="Avenir Heavy" panose="02000503020000020003" pitchFamily="2" charset="0"/>
            </a:endParaRPr>
          </a:p>
        </p:txBody>
      </p:sp>
      <p:sp>
        <p:nvSpPr>
          <p:cNvPr id="11" name="Content Placeholder 5">
            <a:extLst>
              <a:ext uri="{FF2B5EF4-FFF2-40B4-BE49-F238E27FC236}">
                <a16:creationId xmlns:a16="http://schemas.microsoft.com/office/drawing/2014/main" id="{FAECE0EF-7736-484C-8C51-32351E5EC4A0}"/>
              </a:ext>
            </a:extLst>
          </p:cNvPr>
          <p:cNvSpPr txBox="1">
            <a:spLocks/>
          </p:cNvSpPr>
          <p:nvPr/>
        </p:nvSpPr>
        <p:spPr>
          <a:xfrm>
            <a:off x="457200" y="1756229"/>
            <a:ext cx="5275943" cy="4216589"/>
          </a:xfrm>
          <a:prstGeom prst="rect">
            <a:avLst/>
          </a:prstGeom>
        </p:spPr>
        <p:txBody>
          <a:bodyPr vert="horz" lIns="91440" tIns="45720" rIns="91440" bIns="45720" rtlCol="0">
            <a:normAutofit fontScale="92500"/>
          </a:bodyPr>
          <a:lstStyle>
            <a:lvl1pPr marL="0" indent="0" algn="l" defTabSz="914400" rtl="0" eaLnBrk="1" latinLnBrk="0" hangingPunct="1">
              <a:spcBef>
                <a:spcPct val="20000"/>
              </a:spcBef>
              <a:buFont typeface="Arial" pitchFamily="34" charset="0"/>
              <a:buNone/>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000" dirty="0"/>
              <a:t>As a paying customer you have every right to do this and you should not feel as though you are inconveniencing anyone.</a:t>
            </a:r>
          </a:p>
          <a:p>
            <a:endParaRPr lang="en-CA" sz="2000" dirty="0"/>
          </a:p>
          <a:p>
            <a:pPr fontAlgn="base"/>
            <a:r>
              <a:rPr lang="en-CA" sz="2000" dirty="0"/>
              <a:t>If the supervisor refuses, ask to speak to a manager.  Remember to be polite as you will get more with sugar and kindness than with lemons or anger. </a:t>
            </a:r>
          </a:p>
          <a:p>
            <a:pPr fontAlgn="base"/>
            <a:r>
              <a:rPr lang="en-CA" sz="2000" dirty="0"/>
              <a:t> </a:t>
            </a:r>
          </a:p>
          <a:p>
            <a:pPr fontAlgn="base"/>
            <a:r>
              <a:rPr lang="en-CA" sz="2000" dirty="0"/>
              <a:t>It is helpful if you have something in writing to defend your point, like a copy of their price matching or couponing policy.  It is more likely your purchase will be allowed.  </a:t>
            </a:r>
          </a:p>
          <a:p>
            <a:pPr fontAlgn="base"/>
            <a:r>
              <a:rPr lang="en-CA" sz="2000" dirty="0"/>
              <a:t> </a:t>
            </a:r>
          </a:p>
          <a:p>
            <a:endParaRPr lang="en-CA" dirty="0"/>
          </a:p>
          <a:p>
            <a:endParaRPr lang="en-CA" dirty="0"/>
          </a:p>
          <a:p>
            <a:endParaRPr lang="en-CA" dirty="0"/>
          </a:p>
        </p:txBody>
      </p:sp>
      <p:sp>
        <p:nvSpPr>
          <p:cNvPr id="6" name="Rectángulo 12">
            <a:extLst>
              <a:ext uri="{FF2B5EF4-FFF2-40B4-BE49-F238E27FC236}">
                <a16:creationId xmlns:a16="http://schemas.microsoft.com/office/drawing/2014/main" id="{78DE0F3A-3115-4938-9C24-559F71563A76}"/>
              </a:ext>
            </a:extLst>
          </p:cNvPr>
          <p:cNvSpPr/>
          <p:nvPr/>
        </p:nvSpPr>
        <p:spPr>
          <a:xfrm>
            <a:off x="6968274" y="0"/>
            <a:ext cx="2186946" cy="6021288"/>
          </a:xfrm>
          <a:prstGeom prst="rect">
            <a:avLst/>
          </a:prstGeom>
          <a:solidFill>
            <a:srgbClr val="952D1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Marcador de número de diapositiva 1">
            <a:extLst>
              <a:ext uri="{FF2B5EF4-FFF2-40B4-BE49-F238E27FC236}">
                <a16:creationId xmlns:a16="http://schemas.microsoft.com/office/drawing/2014/main" id="{DADB88D0-A068-3A41-9199-22FC48AA2B65}"/>
              </a:ext>
            </a:extLst>
          </p:cNvPr>
          <p:cNvSpPr>
            <a:spLocks noGrp="1"/>
          </p:cNvSpPr>
          <p:nvPr>
            <p:ph type="sldNum" sz="quarter" idx="14"/>
          </p:nvPr>
        </p:nvSpPr>
        <p:spPr/>
        <p:txBody>
          <a:bodyPr/>
          <a:lstStyle/>
          <a:p>
            <a:fld id="{65BC6105-8ECF-422C-9438-6249158F5CCB}" type="slidenum">
              <a:rPr lang="en-CA" smtClean="0"/>
              <a:pPr/>
              <a:t>48</a:t>
            </a:fld>
            <a:endParaRPr lang="en-CA" dirty="0"/>
          </a:p>
        </p:txBody>
      </p:sp>
      <p:sp>
        <p:nvSpPr>
          <p:cNvPr id="9" name="Rectangle 8">
            <a:extLst>
              <a:ext uri="{FF2B5EF4-FFF2-40B4-BE49-F238E27FC236}">
                <a16:creationId xmlns:a16="http://schemas.microsoft.com/office/drawing/2014/main" id="{E1197EB7-0AA6-468D-8E84-41EEBBF19BC7}"/>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42755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Imagen que contiene monitor, electrónica, ordenador, mesa&#10;&#10;Descripción generada automáticamente">
            <a:extLst>
              <a:ext uri="{FF2B5EF4-FFF2-40B4-BE49-F238E27FC236}">
                <a16:creationId xmlns:a16="http://schemas.microsoft.com/office/drawing/2014/main" id="{D5B9A5CE-48AC-6F4E-A797-156AF1C94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1024" y="1567010"/>
            <a:ext cx="6113151" cy="4814106"/>
          </a:xfrm>
          <a:prstGeom prst="rect">
            <a:avLst/>
          </a:prstGeom>
        </p:spPr>
      </p:pic>
      <p:sp>
        <p:nvSpPr>
          <p:cNvPr id="12" name="Text Placeholder 2">
            <a:extLst>
              <a:ext uri="{FF2B5EF4-FFF2-40B4-BE49-F238E27FC236}">
                <a16:creationId xmlns:a16="http://schemas.microsoft.com/office/drawing/2014/main" id="{17535D8E-125B-9D43-AD97-4695D7BF785C}"/>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shopper:</a:t>
            </a:r>
            <a:endParaRPr lang="en-CA" sz="3500" dirty="0">
              <a:latin typeface="Avenir Black" panose="02000503020000020003" pitchFamily="2" charset="0"/>
            </a:endParaRPr>
          </a:p>
        </p:txBody>
      </p:sp>
      <p:sp>
        <p:nvSpPr>
          <p:cNvPr id="13" name="Rectángulo 12">
            <a:extLst>
              <a:ext uri="{FF2B5EF4-FFF2-40B4-BE49-F238E27FC236}">
                <a16:creationId xmlns:a16="http://schemas.microsoft.com/office/drawing/2014/main" id="{B93661C2-0D5B-FB41-B10D-60059A185163}"/>
              </a:ext>
            </a:extLst>
          </p:cNvPr>
          <p:cNvSpPr/>
          <p:nvPr/>
        </p:nvSpPr>
        <p:spPr>
          <a:xfrm>
            <a:off x="457199" y="885182"/>
            <a:ext cx="6113151"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Price Matching</a:t>
            </a:r>
            <a:endParaRPr lang="es-MX" sz="3600" b="1" dirty="0">
              <a:solidFill>
                <a:srgbClr val="952D1A"/>
              </a:solidFill>
              <a:latin typeface="Avenir Heavy" panose="02000503020000020003" pitchFamily="2" charset="0"/>
            </a:endParaRPr>
          </a:p>
        </p:txBody>
      </p:sp>
      <p:pic>
        <p:nvPicPr>
          <p:cNvPr id="14" name="Picture 3">
            <a:hlinkClick r:id="rId3"/>
            <a:extLst>
              <a:ext uri="{FF2B5EF4-FFF2-40B4-BE49-F238E27FC236}">
                <a16:creationId xmlns:a16="http://schemas.microsoft.com/office/drawing/2014/main" id="{FBE63503-5E4F-9946-B0C0-90ADE2117762}"/>
              </a:ext>
            </a:extLst>
          </p:cNvPr>
          <p:cNvPicPr>
            <a:picLocks noChangeAspect="1"/>
          </p:cNvPicPr>
          <p:nvPr/>
        </p:nvPicPr>
        <p:blipFill rotWithShape="1">
          <a:blip r:embed="rId4"/>
          <a:srcRect l="1096" t="6901" r="3014" b="16418"/>
          <a:stretch/>
        </p:blipFill>
        <p:spPr>
          <a:xfrm>
            <a:off x="3541486" y="1872342"/>
            <a:ext cx="5080000" cy="2815772"/>
          </a:xfrm>
          <a:prstGeom prst="rect">
            <a:avLst/>
          </a:prstGeom>
        </p:spPr>
      </p:pic>
      <p:sp>
        <p:nvSpPr>
          <p:cNvPr id="15" name="Content Placeholder 5">
            <a:extLst>
              <a:ext uri="{FF2B5EF4-FFF2-40B4-BE49-F238E27FC236}">
                <a16:creationId xmlns:a16="http://schemas.microsoft.com/office/drawing/2014/main" id="{E2AE05CD-CDB1-C147-B450-1277867983F4}"/>
              </a:ext>
            </a:extLst>
          </p:cNvPr>
          <p:cNvSpPr>
            <a:spLocks noGrp="1"/>
          </p:cNvSpPr>
          <p:nvPr>
            <p:ph sz="quarter" idx="16"/>
          </p:nvPr>
        </p:nvSpPr>
        <p:spPr>
          <a:xfrm>
            <a:off x="539663" y="1741814"/>
            <a:ext cx="2726051" cy="3549175"/>
          </a:xfrm>
        </p:spPr>
        <p:txBody>
          <a:bodyPr>
            <a:normAutofit/>
          </a:bodyPr>
          <a:lstStyle/>
          <a:p>
            <a:pPr fontAlgn="base"/>
            <a:r>
              <a:rPr lang="en-CA" sz="2000" dirty="0"/>
              <a:t>In the event you exhaust every level at the store and you are still being refused a price match contact the company head office. If you believe you should not have been refused and were, they can either clarify your mistake or the store’s mistake.</a:t>
            </a:r>
          </a:p>
          <a:p>
            <a:endParaRPr lang="en-CA" dirty="0"/>
          </a:p>
          <a:p>
            <a:endParaRPr lang="en-CA" dirty="0"/>
          </a:p>
          <a:p>
            <a:endParaRPr lang="en-CA" dirty="0"/>
          </a:p>
        </p:txBody>
      </p:sp>
      <p:sp>
        <p:nvSpPr>
          <p:cNvPr id="2" name="TextBox 1">
            <a:extLst>
              <a:ext uri="{FF2B5EF4-FFF2-40B4-BE49-F238E27FC236}">
                <a16:creationId xmlns:a16="http://schemas.microsoft.com/office/drawing/2014/main" id="{2907B32F-8ABA-4725-AF92-557A1F291039}"/>
              </a:ext>
            </a:extLst>
          </p:cNvPr>
          <p:cNvSpPr txBox="1"/>
          <p:nvPr/>
        </p:nvSpPr>
        <p:spPr>
          <a:xfrm>
            <a:off x="272003" y="5614270"/>
            <a:ext cx="4427318" cy="523220"/>
          </a:xfrm>
          <a:prstGeom prst="rect">
            <a:avLst/>
          </a:prstGeom>
          <a:noFill/>
        </p:spPr>
        <p:txBody>
          <a:bodyPr wrap="square" rtlCol="0">
            <a:spAutoFit/>
          </a:bodyPr>
          <a:lstStyle/>
          <a:p>
            <a:r>
              <a:rPr lang="en-CA" sz="1400" dirty="0">
                <a:hlinkClick r:id="rId3"/>
              </a:rPr>
              <a:t>Tutorial:  https://www.youtube.com/watch?v=ApTrVXR2u6A</a:t>
            </a:r>
            <a:endParaRPr lang="en-CA" sz="1400" dirty="0"/>
          </a:p>
        </p:txBody>
      </p:sp>
      <p:sp>
        <p:nvSpPr>
          <p:cNvPr id="3" name="Marcador de número de diapositiva 2">
            <a:extLst>
              <a:ext uri="{FF2B5EF4-FFF2-40B4-BE49-F238E27FC236}">
                <a16:creationId xmlns:a16="http://schemas.microsoft.com/office/drawing/2014/main" id="{968FECDF-51FC-8C4B-B02F-C0C56C23EF7D}"/>
              </a:ext>
            </a:extLst>
          </p:cNvPr>
          <p:cNvSpPr>
            <a:spLocks noGrp="1"/>
          </p:cNvSpPr>
          <p:nvPr>
            <p:ph type="sldNum" sz="quarter" idx="14"/>
          </p:nvPr>
        </p:nvSpPr>
        <p:spPr/>
        <p:txBody>
          <a:bodyPr/>
          <a:lstStyle/>
          <a:p>
            <a:fld id="{65BC6105-8ECF-422C-9438-6249158F5CCB}" type="slidenum">
              <a:rPr lang="en-CA" smtClean="0"/>
              <a:pPr/>
              <a:t>49</a:t>
            </a:fld>
            <a:endParaRPr lang="en-CA" dirty="0"/>
          </a:p>
        </p:txBody>
      </p:sp>
      <p:sp>
        <p:nvSpPr>
          <p:cNvPr id="10" name="Rectangle 9">
            <a:extLst>
              <a:ext uri="{FF2B5EF4-FFF2-40B4-BE49-F238E27FC236}">
                <a16:creationId xmlns:a16="http://schemas.microsoft.com/office/drawing/2014/main" id="{55CFD809-7B94-48BC-9496-B56A34A02994}"/>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43919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43AD6622-C12A-8F4D-BDA3-B068E91F0F4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4857" r="14541"/>
          <a:stretch/>
        </p:blipFill>
        <p:spPr>
          <a:xfrm>
            <a:off x="-7684" y="1"/>
            <a:ext cx="4572001" cy="6021288"/>
          </a:xfrm>
          <a:prstGeom prst="rect">
            <a:avLst/>
          </a:prstGeom>
        </p:spPr>
      </p:pic>
      <p:sp>
        <p:nvSpPr>
          <p:cNvPr id="15" name="Rectángulo 14">
            <a:extLst>
              <a:ext uri="{FF2B5EF4-FFF2-40B4-BE49-F238E27FC236}">
                <a16:creationId xmlns:a16="http://schemas.microsoft.com/office/drawing/2014/main" id="{34A27056-D898-D547-8F32-F770F13E6137}"/>
              </a:ext>
            </a:extLst>
          </p:cNvPr>
          <p:cNvSpPr/>
          <p:nvPr/>
        </p:nvSpPr>
        <p:spPr>
          <a:xfrm>
            <a:off x="0" y="0"/>
            <a:ext cx="4571607"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ext Placeholder 2"/>
          <p:cNvSpPr>
            <a:spLocks noGrp="1"/>
          </p:cNvSpPr>
          <p:nvPr>
            <p:ph type="body" sz="quarter" idx="11"/>
          </p:nvPr>
        </p:nvSpPr>
        <p:spPr>
          <a:xfrm>
            <a:off x="604491" y="73636"/>
            <a:ext cx="8229600" cy="696542"/>
          </a:xfrm>
        </p:spPr>
        <p:txBody>
          <a:bodyPr>
            <a:normAutofit lnSpcReduction="10000"/>
          </a:bodyPr>
          <a:lstStyle/>
          <a:p>
            <a:r>
              <a:rPr lang="en-CA" sz="4000" dirty="0">
                <a:solidFill>
                  <a:schemeClr val="bg1"/>
                </a:solidFill>
                <a:latin typeface="Avenir Black" panose="02000503020000020003" pitchFamily="2" charset="0"/>
              </a:rPr>
              <a:t>Budgeting</a:t>
            </a:r>
          </a:p>
        </p:txBody>
      </p:sp>
      <p:sp>
        <p:nvSpPr>
          <p:cNvPr id="5" name="Rectángulo 4">
            <a:extLst>
              <a:ext uri="{FF2B5EF4-FFF2-40B4-BE49-F238E27FC236}">
                <a16:creationId xmlns:a16="http://schemas.microsoft.com/office/drawing/2014/main" id="{02603F42-C060-4243-9205-D8AE6B811986}"/>
              </a:ext>
            </a:extLst>
          </p:cNvPr>
          <p:cNvSpPr/>
          <p:nvPr/>
        </p:nvSpPr>
        <p:spPr>
          <a:xfrm>
            <a:off x="450055" y="818198"/>
            <a:ext cx="3528392" cy="646331"/>
          </a:xfrm>
          <a:prstGeom prst="rect">
            <a:avLst/>
          </a:prstGeom>
        </p:spPr>
        <p:txBody>
          <a:bodyPr wrap="square" anchor="ctr">
            <a:spAutoFit/>
          </a:bodyPr>
          <a:lstStyle/>
          <a:p>
            <a:r>
              <a:rPr lang="en-CA" sz="3600" b="1" dirty="0">
                <a:solidFill>
                  <a:schemeClr val="bg1"/>
                </a:solidFill>
                <a:latin typeface="Avenir Heavy" panose="02000503020000020003" pitchFamily="2" charset="0"/>
              </a:rPr>
              <a:t>Exercise 1:</a:t>
            </a:r>
            <a:endParaRPr lang="es-MX" sz="3600" b="1" dirty="0">
              <a:solidFill>
                <a:schemeClr val="bg1"/>
              </a:solidFill>
              <a:latin typeface="Avenir Heavy" panose="02000503020000020003" pitchFamily="2" charset="0"/>
            </a:endParaRPr>
          </a:p>
        </p:txBody>
      </p:sp>
      <p:sp>
        <p:nvSpPr>
          <p:cNvPr id="7" name="Rectángulo 6">
            <a:extLst>
              <a:ext uri="{FF2B5EF4-FFF2-40B4-BE49-F238E27FC236}">
                <a16:creationId xmlns:a16="http://schemas.microsoft.com/office/drawing/2014/main" id="{DDE90A40-37F4-4E40-B6EB-FD5356F6617D}"/>
              </a:ext>
            </a:extLst>
          </p:cNvPr>
          <p:cNvSpPr/>
          <p:nvPr/>
        </p:nvSpPr>
        <p:spPr>
          <a:xfrm>
            <a:off x="450055" y="1418700"/>
            <a:ext cx="4114262" cy="646331"/>
          </a:xfrm>
          <a:prstGeom prst="rect">
            <a:avLst/>
          </a:prstGeom>
        </p:spPr>
        <p:txBody>
          <a:bodyPr wrap="square" anchor="ctr">
            <a:spAutoFit/>
          </a:bodyPr>
          <a:lstStyle/>
          <a:p>
            <a:r>
              <a:rPr lang="en-CA" sz="3600" dirty="0">
                <a:solidFill>
                  <a:schemeClr val="bg1"/>
                </a:solidFill>
                <a:latin typeface="Avenir Roman" panose="02000503020000020003" pitchFamily="2" charset="0"/>
              </a:rPr>
              <a:t>Simplified Budget</a:t>
            </a:r>
            <a:endParaRPr lang="es-MX" sz="3600" dirty="0">
              <a:solidFill>
                <a:schemeClr val="bg1"/>
              </a:solidFill>
              <a:latin typeface="Avenir Roman" panose="02000503020000020003" pitchFamily="2" charset="0"/>
            </a:endParaRPr>
          </a:p>
        </p:txBody>
      </p:sp>
      <p:pic>
        <p:nvPicPr>
          <p:cNvPr id="10" name="Content Placeholder 4">
            <a:extLst>
              <a:ext uri="{FF2B5EF4-FFF2-40B4-BE49-F238E27FC236}">
                <a16:creationId xmlns:a16="http://schemas.microsoft.com/office/drawing/2014/main" id="{F43FA557-4DC7-6947-A143-EB5A8C4D8336}"/>
              </a:ext>
            </a:extLst>
          </p:cNvPr>
          <p:cNvPicPr>
            <a:picLocks noGrp="1" noChangeAspect="1"/>
          </p:cNvPicPr>
          <p:nvPr>
            <p:ph sz="quarter" idx="16"/>
          </p:nvPr>
        </p:nvPicPr>
        <p:blipFill>
          <a:blip r:embed="rId5">
            <a:extLst>
              <a:ext uri="{28A0092B-C50C-407E-A947-70E740481C1C}">
                <a14:useLocalDpi xmlns:a14="http://schemas.microsoft.com/office/drawing/2010/main" val="0"/>
              </a:ext>
            </a:extLst>
          </a:blip>
          <a:stretch>
            <a:fillRect/>
          </a:stretch>
        </p:blipFill>
        <p:spPr>
          <a:xfrm>
            <a:off x="4908581" y="1302675"/>
            <a:ext cx="3525996" cy="4718613"/>
          </a:xfrm>
        </p:spPr>
      </p:pic>
      <p:pic>
        <p:nvPicPr>
          <p:cNvPr id="11" name="Picture 2">
            <a:extLst>
              <a:ext uri="{FF2B5EF4-FFF2-40B4-BE49-F238E27FC236}">
                <a16:creationId xmlns:a16="http://schemas.microsoft.com/office/drawing/2014/main" id="{34858855-3CAC-184E-AAC1-0DC24BD9AA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1555" y="393539"/>
            <a:ext cx="3513417" cy="10251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Marcador de número de diapositiva 1">
            <a:extLst>
              <a:ext uri="{FF2B5EF4-FFF2-40B4-BE49-F238E27FC236}">
                <a16:creationId xmlns:a16="http://schemas.microsoft.com/office/drawing/2014/main" id="{F59A8450-3B22-6B46-8AC8-82F2FAF1C74C}"/>
              </a:ext>
            </a:extLst>
          </p:cNvPr>
          <p:cNvSpPr>
            <a:spLocks noGrp="1"/>
          </p:cNvSpPr>
          <p:nvPr>
            <p:ph type="sldNum" sz="quarter" idx="14"/>
          </p:nvPr>
        </p:nvSpPr>
        <p:spPr/>
        <p:txBody>
          <a:bodyPr/>
          <a:lstStyle/>
          <a:p>
            <a:fld id="{65BC6105-8ECF-422C-9438-6249158F5CCB}" type="slidenum">
              <a:rPr lang="en-CA" smtClean="0"/>
              <a:pPr/>
              <a:t>5</a:t>
            </a:fld>
            <a:endParaRPr lang="en-CA" dirty="0"/>
          </a:p>
        </p:txBody>
      </p:sp>
      <p:sp>
        <p:nvSpPr>
          <p:cNvPr id="12" name="Rectangle 11">
            <a:extLst>
              <a:ext uri="{FF2B5EF4-FFF2-40B4-BE49-F238E27FC236}">
                <a16:creationId xmlns:a16="http://schemas.microsoft.com/office/drawing/2014/main" id="{CE40D39C-A5F8-4C41-87C1-B873D8E99FCC}"/>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904876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engranaje&#10;&#10;Descripción generada automáticamente">
            <a:extLst>
              <a:ext uri="{FF2B5EF4-FFF2-40B4-BE49-F238E27FC236}">
                <a16:creationId xmlns:a16="http://schemas.microsoft.com/office/drawing/2014/main" id="{5E65F105-B74F-AF4C-967D-00396EAC78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257" t="5502" r="11183" b="12908"/>
          <a:stretch/>
        </p:blipFill>
        <p:spPr>
          <a:xfrm>
            <a:off x="6861655" y="0"/>
            <a:ext cx="1974973" cy="2365829"/>
          </a:xfrm>
          <a:prstGeom prst="rect">
            <a:avLst/>
          </a:prstGeom>
        </p:spPr>
      </p:pic>
      <p:sp>
        <p:nvSpPr>
          <p:cNvPr id="12" name="Text Placeholder 2">
            <a:extLst>
              <a:ext uri="{FF2B5EF4-FFF2-40B4-BE49-F238E27FC236}">
                <a16:creationId xmlns:a16="http://schemas.microsoft.com/office/drawing/2014/main" id="{17535D8E-125B-9D43-AD97-4695D7BF785C}"/>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shopper:</a:t>
            </a:r>
            <a:endParaRPr lang="en-CA" sz="3500" dirty="0">
              <a:latin typeface="Avenir Black" panose="02000503020000020003" pitchFamily="2" charset="0"/>
            </a:endParaRPr>
          </a:p>
        </p:txBody>
      </p:sp>
      <p:sp>
        <p:nvSpPr>
          <p:cNvPr id="13" name="Rectángulo 12">
            <a:extLst>
              <a:ext uri="{FF2B5EF4-FFF2-40B4-BE49-F238E27FC236}">
                <a16:creationId xmlns:a16="http://schemas.microsoft.com/office/drawing/2014/main" id="{B93661C2-0D5B-FB41-B10D-60059A185163}"/>
              </a:ext>
            </a:extLst>
          </p:cNvPr>
          <p:cNvSpPr/>
          <p:nvPr/>
        </p:nvSpPr>
        <p:spPr>
          <a:xfrm>
            <a:off x="457199" y="885182"/>
            <a:ext cx="6113151"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Price Matching</a:t>
            </a:r>
            <a:endParaRPr lang="es-MX" sz="3600" b="1" dirty="0">
              <a:solidFill>
                <a:srgbClr val="952D1A"/>
              </a:solidFill>
              <a:latin typeface="Avenir Heavy" panose="02000503020000020003" pitchFamily="2" charset="0"/>
            </a:endParaRPr>
          </a:p>
        </p:txBody>
      </p:sp>
      <p:sp>
        <p:nvSpPr>
          <p:cNvPr id="10" name="Content Placeholder 5">
            <a:extLst>
              <a:ext uri="{FF2B5EF4-FFF2-40B4-BE49-F238E27FC236}">
                <a16:creationId xmlns:a16="http://schemas.microsoft.com/office/drawing/2014/main" id="{665D8764-0714-6A40-BB73-392FA7BCACD2}"/>
              </a:ext>
            </a:extLst>
          </p:cNvPr>
          <p:cNvSpPr txBox="1">
            <a:spLocks/>
          </p:cNvSpPr>
          <p:nvPr/>
        </p:nvSpPr>
        <p:spPr>
          <a:xfrm>
            <a:off x="-1" y="1756228"/>
            <a:ext cx="4818743" cy="4513943"/>
          </a:xfrm>
          <a:prstGeom prst="rect">
            <a:avLst/>
          </a:prstGeom>
        </p:spPr>
        <p:txBody>
          <a:bodyPr vert="horz" lIns="91440" tIns="45720" rIns="91440" bIns="45720" rtlCol="0">
            <a:normAutofit fontScale="77500" lnSpcReduction="20000"/>
          </a:bodyPr>
          <a:lstStyle>
            <a:lvl1pPr marL="0" indent="0" algn="l" defTabSz="914400" rtl="0" eaLnBrk="1" latinLnBrk="0" hangingPunct="1">
              <a:spcBef>
                <a:spcPct val="20000"/>
              </a:spcBef>
              <a:buFont typeface="Arial" pitchFamily="34" charset="0"/>
              <a:buNone/>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fontAlgn="base">
              <a:lnSpc>
                <a:spcPct val="110000"/>
              </a:lnSpc>
            </a:pPr>
            <a:r>
              <a:rPr lang="en-CA" sz="2200" dirty="0"/>
              <a:t>Best Buy (Low Price Guarantee)  </a:t>
            </a:r>
          </a:p>
          <a:p>
            <a:pPr fontAlgn="base">
              <a:lnSpc>
                <a:spcPct val="110000"/>
              </a:lnSpc>
            </a:pPr>
            <a:r>
              <a:rPr lang="en-CA" sz="2200" dirty="0"/>
              <a:t> </a:t>
            </a:r>
          </a:p>
          <a:p>
            <a:pPr lvl="1" fontAlgn="base">
              <a:lnSpc>
                <a:spcPct val="110000"/>
              </a:lnSpc>
            </a:pPr>
            <a:r>
              <a:rPr lang="en-CA" sz="2200" dirty="0"/>
              <a:t>Canadian Tire (Price Matching Policy)  </a:t>
            </a:r>
          </a:p>
          <a:p>
            <a:pPr fontAlgn="base">
              <a:lnSpc>
                <a:spcPct val="110000"/>
              </a:lnSpc>
            </a:pPr>
            <a:r>
              <a:rPr lang="en-CA" sz="2200" dirty="0"/>
              <a:t> </a:t>
            </a:r>
          </a:p>
          <a:p>
            <a:pPr lvl="1" fontAlgn="base">
              <a:lnSpc>
                <a:spcPct val="110000"/>
              </a:lnSpc>
            </a:pPr>
            <a:r>
              <a:rPr lang="en-CA" sz="2200" dirty="0"/>
              <a:t>Future Shop (Price Matching)  </a:t>
            </a:r>
          </a:p>
          <a:p>
            <a:pPr fontAlgn="base">
              <a:lnSpc>
                <a:spcPct val="110000"/>
              </a:lnSpc>
            </a:pPr>
            <a:r>
              <a:rPr lang="en-CA" sz="2200" dirty="0"/>
              <a:t> </a:t>
            </a:r>
          </a:p>
          <a:p>
            <a:pPr lvl="1" fontAlgn="base">
              <a:lnSpc>
                <a:spcPct val="110000"/>
              </a:lnSpc>
            </a:pPr>
            <a:r>
              <a:rPr lang="en-CA" sz="2200" dirty="0"/>
              <a:t>Giant Tiger (Price Matching and Coupons)  </a:t>
            </a:r>
          </a:p>
          <a:p>
            <a:pPr fontAlgn="base">
              <a:lnSpc>
                <a:spcPct val="110000"/>
              </a:lnSpc>
            </a:pPr>
            <a:r>
              <a:rPr lang="en-CA" sz="2200" dirty="0"/>
              <a:t> </a:t>
            </a:r>
          </a:p>
          <a:p>
            <a:pPr lvl="1" fontAlgn="base">
              <a:lnSpc>
                <a:spcPct val="110000"/>
              </a:lnSpc>
            </a:pPr>
            <a:r>
              <a:rPr lang="en-CA" sz="2200" dirty="0"/>
              <a:t>Home Depot (Price Matching)  </a:t>
            </a:r>
          </a:p>
          <a:p>
            <a:pPr fontAlgn="base">
              <a:lnSpc>
                <a:spcPct val="110000"/>
              </a:lnSpc>
            </a:pPr>
            <a:r>
              <a:rPr lang="en-CA" sz="2200" i="1" dirty="0"/>
              <a:t> </a:t>
            </a:r>
            <a:endParaRPr lang="en-CA" sz="2200" dirty="0"/>
          </a:p>
          <a:p>
            <a:pPr lvl="1" fontAlgn="base">
              <a:lnSpc>
                <a:spcPct val="110000"/>
              </a:lnSpc>
            </a:pPr>
            <a:r>
              <a:rPr lang="en-CA" sz="2200" dirty="0"/>
              <a:t>Home Hardware (Price Match Policy)</a:t>
            </a:r>
          </a:p>
          <a:p>
            <a:pPr fontAlgn="base">
              <a:lnSpc>
                <a:spcPct val="110000"/>
              </a:lnSpc>
            </a:pPr>
            <a:r>
              <a:rPr lang="en-CA" sz="2200" dirty="0"/>
              <a:t> </a:t>
            </a:r>
          </a:p>
          <a:p>
            <a:pPr lvl="1" fontAlgn="base">
              <a:lnSpc>
                <a:spcPct val="110000"/>
              </a:lnSpc>
            </a:pPr>
            <a:r>
              <a:rPr lang="en-CA" sz="2200" dirty="0"/>
              <a:t>Leon’s (Integrity Pricing)  </a:t>
            </a:r>
          </a:p>
          <a:p>
            <a:pPr fontAlgn="base">
              <a:lnSpc>
                <a:spcPct val="80000"/>
              </a:lnSpc>
            </a:pPr>
            <a:r>
              <a:rPr lang="en-CA" sz="2000" i="1" dirty="0"/>
              <a:t> </a:t>
            </a:r>
            <a:endParaRPr lang="en-CA" sz="2000" dirty="0"/>
          </a:p>
          <a:p>
            <a:pPr fontAlgn="base">
              <a:lnSpc>
                <a:spcPct val="80000"/>
              </a:lnSpc>
            </a:pPr>
            <a:r>
              <a:rPr lang="en-CA" sz="2000" dirty="0"/>
              <a:t> </a:t>
            </a:r>
          </a:p>
          <a:p>
            <a:pPr>
              <a:lnSpc>
                <a:spcPct val="80000"/>
              </a:lnSpc>
            </a:pPr>
            <a:endParaRPr lang="en-CA" dirty="0"/>
          </a:p>
          <a:p>
            <a:pPr>
              <a:lnSpc>
                <a:spcPct val="80000"/>
              </a:lnSpc>
            </a:pPr>
            <a:endParaRPr lang="en-CA" dirty="0"/>
          </a:p>
        </p:txBody>
      </p:sp>
      <p:sp>
        <p:nvSpPr>
          <p:cNvPr id="11" name="Content Placeholder 5">
            <a:extLst>
              <a:ext uri="{FF2B5EF4-FFF2-40B4-BE49-F238E27FC236}">
                <a16:creationId xmlns:a16="http://schemas.microsoft.com/office/drawing/2014/main" id="{89522E3A-ECF3-4940-8B46-2BF548074F03}"/>
              </a:ext>
            </a:extLst>
          </p:cNvPr>
          <p:cNvSpPr txBox="1">
            <a:spLocks/>
          </p:cNvSpPr>
          <p:nvPr/>
        </p:nvSpPr>
        <p:spPr>
          <a:xfrm>
            <a:off x="4441371" y="1930400"/>
            <a:ext cx="4671027" cy="431799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b="0" i="0" kern="1200" baseline="0">
                <a:solidFill>
                  <a:srgbClr val="000000"/>
                </a:solidFill>
                <a:latin typeface="Arial" pitchFamily="34" charset="0"/>
                <a:ea typeface="+mn-ea"/>
                <a:cs typeface="+mn-cs"/>
              </a:defRPr>
            </a:lvl1pPr>
            <a:lvl2pPr marL="742950" indent="-285750" algn="l" defTabSz="914400" rtl="0" eaLnBrk="1" latinLnBrk="0" hangingPunct="1">
              <a:spcBef>
                <a:spcPct val="20000"/>
              </a:spcBef>
              <a:buFont typeface="Courier New" pitchFamily="49" charset="0"/>
              <a:buChar char="o"/>
              <a:defRPr sz="1400" kern="1200" baseline="0">
                <a:solidFill>
                  <a:srgbClr val="000000"/>
                </a:solidFill>
                <a:latin typeface="Arial" pitchFamily="34" charset="0"/>
                <a:ea typeface="+mn-ea"/>
                <a:cs typeface="+mn-cs"/>
              </a:defRPr>
            </a:lvl2pPr>
            <a:lvl3pPr marL="1143000" indent="-228600" algn="l" defTabSz="914400" rtl="0" eaLnBrk="1" latinLnBrk="0" hangingPunct="1">
              <a:spcBef>
                <a:spcPct val="20000"/>
              </a:spcBef>
              <a:buFont typeface="Wingdings" pitchFamily="2" charset="2"/>
              <a:buChar char="§"/>
              <a:defRPr sz="1400" kern="1200" baseline="0">
                <a:solidFill>
                  <a:srgbClr val="000000"/>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1400" kern="1200" baseline="0">
                <a:solidFill>
                  <a:srgbClr val="000000"/>
                </a:solidFill>
                <a:latin typeface="Arial" pitchFamily="34" charset="0"/>
                <a:ea typeface="+mn-ea"/>
                <a:cs typeface="+mn-cs"/>
              </a:defRPr>
            </a:lvl4pPr>
            <a:lvl5pPr marL="2057400" indent="-228600" algn="l" defTabSz="914400" rtl="0" eaLnBrk="1" latinLnBrk="0" hangingPunct="1">
              <a:spcBef>
                <a:spcPct val="20000"/>
              </a:spcBef>
              <a:buFont typeface="Courier New" pitchFamily="49" charset="0"/>
              <a:buChar char="o"/>
              <a:defRPr sz="1400" kern="1200" baseline="0">
                <a:solidFill>
                  <a:srgbClr val="000000"/>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en-CA" sz="2000" dirty="0">
                <a:solidFill>
                  <a:schemeClr val="accent1">
                    <a:lumMod val="75000"/>
                    <a:lumOff val="25000"/>
                  </a:schemeClr>
                </a:solidFill>
              </a:rPr>
              <a:t> </a:t>
            </a:r>
            <a:endParaRPr lang="en-CA" sz="1700" dirty="0">
              <a:solidFill>
                <a:schemeClr val="accent1">
                  <a:lumMod val="75000"/>
                  <a:lumOff val="25000"/>
                </a:schemeClr>
              </a:solidFill>
              <a:latin typeface="Avenir Book" panose="02000503020000020003" pitchFamily="2" charset="0"/>
            </a:endParaRPr>
          </a:p>
          <a:p>
            <a:pPr lvl="1" fontAlgn="base"/>
            <a:r>
              <a:rPr lang="en-CA" sz="1700" dirty="0">
                <a:solidFill>
                  <a:schemeClr val="accent1">
                    <a:lumMod val="75000"/>
                    <a:lumOff val="25000"/>
                  </a:schemeClr>
                </a:solidFill>
                <a:latin typeface="Avenir Book" panose="02000503020000020003" pitchFamily="2" charset="0"/>
              </a:rPr>
              <a:t>Shoppers Drug Mart (Coupon Policy)  </a:t>
            </a:r>
          </a:p>
          <a:p>
            <a:pPr fontAlgn="base"/>
            <a:r>
              <a:rPr lang="en-CA" sz="1700" dirty="0">
                <a:solidFill>
                  <a:schemeClr val="accent1">
                    <a:lumMod val="75000"/>
                    <a:lumOff val="25000"/>
                  </a:schemeClr>
                </a:solidFill>
                <a:latin typeface="Avenir Book" panose="02000503020000020003" pitchFamily="2" charset="0"/>
              </a:rPr>
              <a:t> </a:t>
            </a:r>
          </a:p>
          <a:p>
            <a:pPr lvl="1" fontAlgn="base"/>
            <a:r>
              <a:rPr lang="en-CA" sz="1700" dirty="0">
                <a:solidFill>
                  <a:schemeClr val="accent1">
                    <a:lumMod val="75000"/>
                    <a:lumOff val="25000"/>
                  </a:schemeClr>
                </a:solidFill>
                <a:latin typeface="Avenir Book" panose="02000503020000020003" pitchFamily="2" charset="0"/>
              </a:rPr>
              <a:t>Staples (Price Matching)  </a:t>
            </a:r>
          </a:p>
          <a:p>
            <a:pPr fontAlgn="base"/>
            <a:r>
              <a:rPr lang="en-CA" sz="1700" dirty="0">
                <a:solidFill>
                  <a:schemeClr val="accent1">
                    <a:lumMod val="75000"/>
                    <a:lumOff val="25000"/>
                  </a:schemeClr>
                </a:solidFill>
                <a:latin typeface="Avenir Book" panose="02000503020000020003" pitchFamily="2" charset="0"/>
              </a:rPr>
              <a:t> </a:t>
            </a:r>
          </a:p>
          <a:p>
            <a:pPr lvl="1" fontAlgn="base"/>
            <a:r>
              <a:rPr lang="en-CA" sz="1700" dirty="0">
                <a:solidFill>
                  <a:schemeClr val="accent1">
                    <a:lumMod val="75000"/>
                    <a:lumOff val="25000"/>
                  </a:schemeClr>
                </a:solidFill>
                <a:latin typeface="Avenir Book" panose="02000503020000020003" pitchFamily="2" charset="0"/>
              </a:rPr>
              <a:t>The Brick (Price Matching)  </a:t>
            </a:r>
          </a:p>
          <a:p>
            <a:r>
              <a:rPr lang="en-CA" sz="1700" dirty="0">
                <a:solidFill>
                  <a:schemeClr val="accent1">
                    <a:lumMod val="75000"/>
                    <a:lumOff val="25000"/>
                  </a:schemeClr>
                </a:solidFill>
                <a:latin typeface="Avenir Book" panose="02000503020000020003" pitchFamily="2" charset="0"/>
              </a:rPr>
              <a:t> </a:t>
            </a:r>
          </a:p>
          <a:p>
            <a:pPr lvl="1"/>
            <a:r>
              <a:rPr lang="en-CA" sz="1700" dirty="0">
                <a:solidFill>
                  <a:schemeClr val="accent1">
                    <a:lumMod val="75000"/>
                    <a:lumOff val="25000"/>
                  </a:schemeClr>
                </a:solidFill>
                <a:latin typeface="Avenir Book" panose="02000503020000020003" pitchFamily="2" charset="0"/>
              </a:rPr>
              <a:t>Toys R Us (Price Match)  </a:t>
            </a:r>
          </a:p>
          <a:p>
            <a:r>
              <a:rPr lang="en-CA" sz="1700" dirty="0">
                <a:solidFill>
                  <a:schemeClr val="accent1">
                    <a:lumMod val="75000"/>
                    <a:lumOff val="25000"/>
                  </a:schemeClr>
                </a:solidFill>
                <a:latin typeface="Avenir Book" panose="02000503020000020003" pitchFamily="2" charset="0"/>
              </a:rPr>
              <a:t> </a:t>
            </a:r>
          </a:p>
          <a:p>
            <a:pPr lvl="1"/>
            <a:r>
              <a:rPr lang="en-CA" sz="1700" dirty="0">
                <a:solidFill>
                  <a:schemeClr val="accent1">
                    <a:lumMod val="75000"/>
                    <a:lumOff val="25000"/>
                  </a:schemeClr>
                </a:solidFill>
                <a:latin typeface="Avenir Book" panose="02000503020000020003" pitchFamily="2" charset="0"/>
              </a:rPr>
              <a:t>Walmart (Price Match and Coupons) </a:t>
            </a:r>
          </a:p>
          <a:p>
            <a:pPr lvl="1"/>
            <a:endParaRPr lang="en-CA" sz="1700" dirty="0">
              <a:solidFill>
                <a:schemeClr val="accent1">
                  <a:lumMod val="75000"/>
                  <a:lumOff val="25000"/>
                </a:schemeClr>
              </a:solidFill>
              <a:latin typeface="Avenir Book" panose="02000503020000020003" pitchFamily="2" charset="0"/>
            </a:endParaRPr>
          </a:p>
          <a:p>
            <a:pPr lvl="1"/>
            <a:r>
              <a:rPr lang="en-CA" sz="1700" dirty="0">
                <a:solidFill>
                  <a:schemeClr val="accent1">
                    <a:lumMod val="75000"/>
                    <a:lumOff val="25000"/>
                  </a:schemeClr>
                </a:solidFill>
                <a:latin typeface="Avenir Book" panose="02000503020000020003" pitchFamily="2" charset="0"/>
              </a:rPr>
              <a:t>Metro (Coupon Policy) </a:t>
            </a:r>
          </a:p>
          <a:p>
            <a:pPr lvl="1">
              <a:lnSpc>
                <a:spcPct val="80000"/>
              </a:lnSpc>
            </a:pPr>
            <a:endParaRPr lang="en-CA" sz="2000" dirty="0"/>
          </a:p>
          <a:p>
            <a:pPr>
              <a:lnSpc>
                <a:spcPct val="80000"/>
              </a:lnSpc>
            </a:pPr>
            <a:endParaRPr lang="en-CA" dirty="0"/>
          </a:p>
          <a:p>
            <a:pPr>
              <a:lnSpc>
                <a:spcPct val="80000"/>
              </a:lnSpc>
            </a:pPr>
            <a:endParaRPr lang="en-CA" dirty="0"/>
          </a:p>
          <a:p>
            <a:pPr>
              <a:lnSpc>
                <a:spcPct val="80000"/>
              </a:lnSpc>
            </a:pPr>
            <a:endParaRPr lang="en-CA" dirty="0"/>
          </a:p>
        </p:txBody>
      </p:sp>
      <p:sp>
        <p:nvSpPr>
          <p:cNvPr id="2" name="Marcador de número de diapositiva 1">
            <a:extLst>
              <a:ext uri="{FF2B5EF4-FFF2-40B4-BE49-F238E27FC236}">
                <a16:creationId xmlns:a16="http://schemas.microsoft.com/office/drawing/2014/main" id="{4F1898F0-19B1-4F4C-9727-D444607F9440}"/>
              </a:ext>
            </a:extLst>
          </p:cNvPr>
          <p:cNvSpPr>
            <a:spLocks noGrp="1"/>
          </p:cNvSpPr>
          <p:nvPr>
            <p:ph type="sldNum" sz="quarter" idx="14"/>
          </p:nvPr>
        </p:nvSpPr>
        <p:spPr/>
        <p:txBody>
          <a:bodyPr/>
          <a:lstStyle/>
          <a:p>
            <a:fld id="{65BC6105-8ECF-422C-9438-6249158F5CCB}" type="slidenum">
              <a:rPr lang="en-CA" smtClean="0"/>
              <a:pPr/>
              <a:t>50</a:t>
            </a:fld>
            <a:endParaRPr lang="en-CA" dirty="0"/>
          </a:p>
        </p:txBody>
      </p:sp>
      <p:sp>
        <p:nvSpPr>
          <p:cNvPr id="8" name="Rectangle 7">
            <a:extLst>
              <a:ext uri="{FF2B5EF4-FFF2-40B4-BE49-F238E27FC236}">
                <a16:creationId xmlns:a16="http://schemas.microsoft.com/office/drawing/2014/main" id="{0F22B025-0360-4ED1-AF6A-BD6BA5B3D9A3}"/>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704402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17535D8E-125B-9D43-AD97-4695D7BF785C}"/>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shopper:</a:t>
            </a:r>
            <a:endParaRPr lang="en-CA" sz="3500" dirty="0">
              <a:latin typeface="Avenir Black" panose="02000503020000020003" pitchFamily="2" charset="0"/>
            </a:endParaRPr>
          </a:p>
        </p:txBody>
      </p:sp>
      <p:sp>
        <p:nvSpPr>
          <p:cNvPr id="13" name="Rectángulo 12">
            <a:extLst>
              <a:ext uri="{FF2B5EF4-FFF2-40B4-BE49-F238E27FC236}">
                <a16:creationId xmlns:a16="http://schemas.microsoft.com/office/drawing/2014/main" id="{B93661C2-0D5B-FB41-B10D-60059A185163}"/>
              </a:ext>
            </a:extLst>
          </p:cNvPr>
          <p:cNvSpPr/>
          <p:nvPr/>
        </p:nvSpPr>
        <p:spPr>
          <a:xfrm>
            <a:off x="457199" y="885182"/>
            <a:ext cx="6113151"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Couponing Hiccups</a:t>
            </a:r>
            <a:endParaRPr lang="es-MX" sz="3600" b="1" dirty="0">
              <a:solidFill>
                <a:srgbClr val="952D1A"/>
              </a:solidFill>
              <a:latin typeface="Avenir Heavy" panose="02000503020000020003" pitchFamily="2" charset="0"/>
            </a:endParaRPr>
          </a:p>
        </p:txBody>
      </p:sp>
      <p:sp>
        <p:nvSpPr>
          <p:cNvPr id="10" name="Rectángulo 9">
            <a:extLst>
              <a:ext uri="{FF2B5EF4-FFF2-40B4-BE49-F238E27FC236}">
                <a16:creationId xmlns:a16="http://schemas.microsoft.com/office/drawing/2014/main" id="{B560BD9E-8C5C-9644-AFA9-7F5081266DAB}"/>
              </a:ext>
            </a:extLst>
          </p:cNvPr>
          <p:cNvSpPr/>
          <p:nvPr/>
        </p:nvSpPr>
        <p:spPr>
          <a:xfrm>
            <a:off x="-15640" y="2138076"/>
            <a:ext cx="9159640" cy="923330"/>
          </a:xfrm>
          <a:prstGeom prst="rect">
            <a:avLst/>
          </a:prstGeom>
          <a:solidFill>
            <a:srgbClr val="5D734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CuadroTexto 10">
            <a:extLst>
              <a:ext uri="{FF2B5EF4-FFF2-40B4-BE49-F238E27FC236}">
                <a16:creationId xmlns:a16="http://schemas.microsoft.com/office/drawing/2014/main" id="{F67619CF-9E38-BC48-A708-5416E647C6A6}"/>
              </a:ext>
            </a:extLst>
          </p:cNvPr>
          <p:cNvSpPr txBox="1"/>
          <p:nvPr/>
        </p:nvSpPr>
        <p:spPr>
          <a:xfrm>
            <a:off x="3929111" y="2150421"/>
            <a:ext cx="4891754" cy="923330"/>
          </a:xfrm>
          <a:prstGeom prst="rect">
            <a:avLst/>
          </a:prstGeom>
          <a:noFill/>
        </p:spPr>
        <p:txBody>
          <a:bodyPr wrap="square" rtlCol="0">
            <a:spAutoFit/>
          </a:bodyPr>
          <a:lstStyle/>
          <a:p>
            <a:r>
              <a:rPr lang="en-CA" dirty="0">
                <a:solidFill>
                  <a:schemeClr val="bg1"/>
                </a:solidFill>
              </a:rPr>
              <a:t>Unless the coupon or sale says not valid with already discounted purchases, you are entitled to the saving. </a:t>
            </a:r>
          </a:p>
        </p:txBody>
      </p:sp>
      <p:pic>
        <p:nvPicPr>
          <p:cNvPr id="17" name="Picture 7">
            <a:extLst>
              <a:ext uri="{FF2B5EF4-FFF2-40B4-BE49-F238E27FC236}">
                <a16:creationId xmlns:a16="http://schemas.microsoft.com/office/drawing/2014/main" id="{0DFDCCDD-BB15-E741-A0FA-2118BCACF2CD}"/>
              </a:ext>
            </a:extLst>
          </p:cNvPr>
          <p:cNvPicPr>
            <a:picLocks noChangeAspect="1"/>
          </p:cNvPicPr>
          <p:nvPr/>
        </p:nvPicPr>
        <p:blipFill>
          <a:blip r:embed="rId2"/>
          <a:stretch>
            <a:fillRect/>
          </a:stretch>
        </p:blipFill>
        <p:spPr>
          <a:xfrm>
            <a:off x="166325" y="1743561"/>
            <a:ext cx="3580821" cy="1712361"/>
          </a:xfrm>
          <a:prstGeom prst="rect">
            <a:avLst/>
          </a:prstGeom>
        </p:spPr>
      </p:pic>
      <p:sp>
        <p:nvSpPr>
          <p:cNvPr id="18" name="Content Placeholder 5">
            <a:extLst>
              <a:ext uri="{FF2B5EF4-FFF2-40B4-BE49-F238E27FC236}">
                <a16:creationId xmlns:a16="http://schemas.microsoft.com/office/drawing/2014/main" id="{20BB8DF2-F053-7E4D-9A70-EFCA76CE6A9A}"/>
              </a:ext>
            </a:extLst>
          </p:cNvPr>
          <p:cNvSpPr>
            <a:spLocks noGrp="1"/>
          </p:cNvSpPr>
          <p:nvPr>
            <p:ph sz="quarter" idx="16"/>
          </p:nvPr>
        </p:nvSpPr>
        <p:spPr>
          <a:xfrm>
            <a:off x="457199" y="3645024"/>
            <a:ext cx="8507288" cy="2327794"/>
          </a:xfrm>
        </p:spPr>
        <p:txBody>
          <a:bodyPr>
            <a:normAutofit/>
          </a:bodyPr>
          <a:lstStyle/>
          <a:p>
            <a:pPr lvl="0"/>
            <a:r>
              <a:rPr lang="en-CA" sz="2000" b="1" dirty="0">
                <a:solidFill>
                  <a:srgbClr val="952D1A"/>
                </a:solidFill>
                <a:latin typeface="Avenir Heavy" panose="02000503020000020003" pitchFamily="2" charset="0"/>
              </a:rPr>
              <a:t>Some stores will not pay overage in cash.  </a:t>
            </a:r>
            <a:r>
              <a:rPr lang="en-CA" sz="2000" dirty="0"/>
              <a:t>Instead, you may receive an in-store credit for future purchases.  Do not be afraid to ask.  </a:t>
            </a:r>
          </a:p>
          <a:p>
            <a:endParaRPr lang="en-CA" sz="1000" b="1" dirty="0"/>
          </a:p>
          <a:p>
            <a:r>
              <a:rPr lang="en-CA" sz="2000" b="1" dirty="0">
                <a:solidFill>
                  <a:srgbClr val="952D1A"/>
                </a:solidFill>
                <a:latin typeface="Avenir Heavy" panose="02000503020000020003" pitchFamily="2" charset="0"/>
              </a:rPr>
              <a:t>You may need to fill the overage gap with ‘fillers’.  </a:t>
            </a:r>
            <a:r>
              <a:rPr lang="en-CA" sz="2000" dirty="0"/>
              <a:t>If a store will not grant overage in cash or a shopping credit, you may need to select a few fillers – items that add up to the near or exact amount of the overage total.  </a:t>
            </a:r>
          </a:p>
          <a:p>
            <a:endParaRPr lang="en-CA" dirty="0"/>
          </a:p>
          <a:p>
            <a:endParaRPr lang="en-CA" dirty="0"/>
          </a:p>
          <a:p>
            <a:endParaRPr lang="en-CA" dirty="0"/>
          </a:p>
        </p:txBody>
      </p:sp>
      <p:sp>
        <p:nvSpPr>
          <p:cNvPr id="2" name="Marcador de número de diapositiva 1">
            <a:extLst>
              <a:ext uri="{FF2B5EF4-FFF2-40B4-BE49-F238E27FC236}">
                <a16:creationId xmlns:a16="http://schemas.microsoft.com/office/drawing/2014/main" id="{E59CE5A4-AD97-8D49-9F94-F9FA908ECDD7}"/>
              </a:ext>
            </a:extLst>
          </p:cNvPr>
          <p:cNvSpPr>
            <a:spLocks noGrp="1"/>
          </p:cNvSpPr>
          <p:nvPr>
            <p:ph type="sldNum" sz="quarter" idx="14"/>
          </p:nvPr>
        </p:nvSpPr>
        <p:spPr/>
        <p:txBody>
          <a:bodyPr/>
          <a:lstStyle/>
          <a:p>
            <a:fld id="{65BC6105-8ECF-422C-9438-6249158F5CCB}" type="slidenum">
              <a:rPr lang="en-CA" smtClean="0"/>
              <a:pPr/>
              <a:t>51</a:t>
            </a:fld>
            <a:endParaRPr lang="en-CA" dirty="0"/>
          </a:p>
        </p:txBody>
      </p:sp>
      <p:sp>
        <p:nvSpPr>
          <p:cNvPr id="9" name="Rectangle 8">
            <a:extLst>
              <a:ext uri="{FF2B5EF4-FFF2-40B4-BE49-F238E27FC236}">
                <a16:creationId xmlns:a16="http://schemas.microsoft.com/office/drawing/2014/main" id="{5AFD606C-FF07-41ED-8FC8-81A2EC8F5EE1}"/>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992035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72405566-85C3-8342-81F9-3B107BB1A15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2467" r="33898"/>
          <a:stretch/>
        </p:blipFill>
        <p:spPr>
          <a:xfrm>
            <a:off x="6614057" y="0"/>
            <a:ext cx="2529943" cy="6021288"/>
          </a:xfrm>
          <a:prstGeom prst="rect">
            <a:avLst/>
          </a:prstGeom>
        </p:spPr>
      </p:pic>
      <p:sp>
        <p:nvSpPr>
          <p:cNvPr id="17" name="Rectángulo 16">
            <a:extLst>
              <a:ext uri="{FF2B5EF4-FFF2-40B4-BE49-F238E27FC236}">
                <a16:creationId xmlns:a16="http://schemas.microsoft.com/office/drawing/2014/main" id="{58485806-4676-B14F-9651-CB6968C1E7AA}"/>
              </a:ext>
            </a:extLst>
          </p:cNvPr>
          <p:cNvSpPr/>
          <p:nvPr/>
        </p:nvSpPr>
        <p:spPr>
          <a:xfrm>
            <a:off x="6599488" y="0"/>
            <a:ext cx="256238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Text Placeholder 2">
            <a:extLst>
              <a:ext uri="{FF2B5EF4-FFF2-40B4-BE49-F238E27FC236}">
                <a16:creationId xmlns:a16="http://schemas.microsoft.com/office/drawing/2014/main" id="{91044324-AE07-084B-8800-9782D4276B18}"/>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shopper:</a:t>
            </a:r>
            <a:endParaRPr lang="en-CA" sz="3500" dirty="0">
              <a:latin typeface="Avenir Black" panose="02000503020000020003" pitchFamily="2" charset="0"/>
            </a:endParaRPr>
          </a:p>
        </p:txBody>
      </p:sp>
      <p:sp>
        <p:nvSpPr>
          <p:cNvPr id="11" name="Rectángulo 10">
            <a:extLst>
              <a:ext uri="{FF2B5EF4-FFF2-40B4-BE49-F238E27FC236}">
                <a16:creationId xmlns:a16="http://schemas.microsoft.com/office/drawing/2014/main" id="{67EC458F-AA0C-2749-9C80-F363969312CB}"/>
              </a:ext>
            </a:extLst>
          </p:cNvPr>
          <p:cNvSpPr/>
          <p:nvPr/>
        </p:nvSpPr>
        <p:spPr>
          <a:xfrm>
            <a:off x="457199" y="885182"/>
            <a:ext cx="6113151"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Couponing Hiccups</a:t>
            </a:r>
            <a:endParaRPr lang="es-MX" sz="3600" b="1" dirty="0">
              <a:solidFill>
                <a:srgbClr val="952D1A"/>
              </a:solidFill>
              <a:latin typeface="Avenir Heavy" panose="02000503020000020003" pitchFamily="2" charset="0"/>
            </a:endParaRPr>
          </a:p>
        </p:txBody>
      </p:sp>
      <p:sp>
        <p:nvSpPr>
          <p:cNvPr id="9" name="Content Placeholder 5">
            <a:extLst>
              <a:ext uri="{FF2B5EF4-FFF2-40B4-BE49-F238E27FC236}">
                <a16:creationId xmlns:a16="http://schemas.microsoft.com/office/drawing/2014/main" id="{4A77BDC1-D676-1D45-A489-122BA2B919FA}"/>
              </a:ext>
            </a:extLst>
          </p:cNvPr>
          <p:cNvSpPr txBox="1">
            <a:spLocks/>
          </p:cNvSpPr>
          <p:nvPr/>
        </p:nvSpPr>
        <p:spPr>
          <a:xfrm>
            <a:off x="471768" y="1268760"/>
            <a:ext cx="6113151" cy="4896544"/>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 </a:t>
            </a:r>
            <a:endParaRPr lang="en-CA" sz="1050" dirty="0"/>
          </a:p>
          <a:p>
            <a:r>
              <a:rPr lang="en-CA" sz="2000" dirty="0"/>
              <a:t>Overage example:  You have a $1 overage from coupons, you may need to grab an item that costs $1 (like gum) to fill the remaining overage amount.  If you are savvy, you will have lots of overage and this will fund the rest of your regular grocery items like fruit or meat.</a:t>
            </a:r>
          </a:p>
          <a:p>
            <a:endParaRPr lang="en-CA" sz="2000" dirty="0"/>
          </a:p>
          <a:p>
            <a:r>
              <a:rPr lang="en-CA" sz="2000" b="1" dirty="0">
                <a:solidFill>
                  <a:srgbClr val="952D1A"/>
                </a:solidFill>
                <a:latin typeface="Avenir Heavy" panose="02000503020000020003" pitchFamily="2" charset="0"/>
              </a:rPr>
              <a:t>Stores may not allow you to use two coupons simultaneously, </a:t>
            </a:r>
            <a:r>
              <a:rPr lang="en-CA" sz="2000" dirty="0"/>
              <a:t>such as the manufacturer’s coupon and the store coupon.</a:t>
            </a:r>
          </a:p>
          <a:p>
            <a:r>
              <a:rPr lang="en-CA" sz="2000" dirty="0"/>
              <a:t> </a:t>
            </a:r>
          </a:p>
          <a:p>
            <a:r>
              <a:rPr lang="en-CA" sz="2000" b="1" dirty="0">
                <a:solidFill>
                  <a:srgbClr val="952D1A"/>
                </a:solidFill>
                <a:latin typeface="Avenir Heavy" panose="02000503020000020003" pitchFamily="2" charset="0"/>
              </a:rPr>
              <a:t>A store may also not carry the product you have a coupon for. </a:t>
            </a:r>
            <a:r>
              <a:rPr lang="en-CA" sz="2000" dirty="0"/>
              <a:t>If you are making a far trip to purchase an essential or popular item, you may want to phone ahead to see if the store has your item in stock.</a:t>
            </a:r>
          </a:p>
          <a:p>
            <a:endParaRPr lang="en-CA" sz="2000" dirty="0"/>
          </a:p>
          <a:p>
            <a:endParaRPr lang="en-CA" dirty="0"/>
          </a:p>
          <a:p>
            <a:endParaRPr lang="en-CA" dirty="0"/>
          </a:p>
        </p:txBody>
      </p:sp>
      <p:sp>
        <p:nvSpPr>
          <p:cNvPr id="2" name="Marcador de número de diapositiva 1">
            <a:extLst>
              <a:ext uri="{FF2B5EF4-FFF2-40B4-BE49-F238E27FC236}">
                <a16:creationId xmlns:a16="http://schemas.microsoft.com/office/drawing/2014/main" id="{09C04343-3482-0C45-865C-B85055FE6D3D}"/>
              </a:ext>
            </a:extLst>
          </p:cNvPr>
          <p:cNvSpPr>
            <a:spLocks noGrp="1"/>
          </p:cNvSpPr>
          <p:nvPr>
            <p:ph type="sldNum" sz="quarter" idx="14"/>
          </p:nvPr>
        </p:nvSpPr>
        <p:spPr/>
        <p:txBody>
          <a:bodyPr/>
          <a:lstStyle/>
          <a:p>
            <a:fld id="{65BC6105-8ECF-422C-9438-6249158F5CCB}" type="slidenum">
              <a:rPr lang="en-CA" smtClean="0"/>
              <a:pPr/>
              <a:t>52</a:t>
            </a:fld>
            <a:endParaRPr lang="en-CA" dirty="0"/>
          </a:p>
        </p:txBody>
      </p:sp>
      <p:sp>
        <p:nvSpPr>
          <p:cNvPr id="8" name="Rectangle 7">
            <a:extLst>
              <a:ext uri="{FF2B5EF4-FFF2-40B4-BE49-F238E27FC236}">
                <a16:creationId xmlns:a16="http://schemas.microsoft.com/office/drawing/2014/main" id="{4867B300-02AE-413C-871E-34F1E78D5B33}"/>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748434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BBE093D-98B8-5046-B64E-D2626378042F}"/>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shopper:</a:t>
            </a:r>
            <a:endParaRPr lang="en-CA" sz="3500" dirty="0">
              <a:latin typeface="Avenir Black" panose="02000503020000020003" pitchFamily="2" charset="0"/>
            </a:endParaRPr>
          </a:p>
        </p:txBody>
      </p:sp>
      <p:sp>
        <p:nvSpPr>
          <p:cNvPr id="10" name="Rectángulo 9">
            <a:extLst>
              <a:ext uri="{FF2B5EF4-FFF2-40B4-BE49-F238E27FC236}">
                <a16:creationId xmlns:a16="http://schemas.microsoft.com/office/drawing/2014/main" id="{E0DE5807-D1FE-F144-ACF7-8FBE68FA3150}"/>
              </a:ext>
            </a:extLst>
          </p:cNvPr>
          <p:cNvSpPr/>
          <p:nvPr/>
        </p:nvSpPr>
        <p:spPr>
          <a:xfrm>
            <a:off x="457200" y="885182"/>
            <a:ext cx="4618856"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Phone Apps</a:t>
            </a:r>
            <a:endParaRPr lang="es-MX" sz="3600" b="1" dirty="0">
              <a:solidFill>
                <a:srgbClr val="952D1A"/>
              </a:solidFill>
              <a:latin typeface="Avenir Heavy" panose="02000503020000020003" pitchFamily="2" charset="0"/>
            </a:endParaRPr>
          </a:p>
        </p:txBody>
      </p:sp>
      <p:pic>
        <p:nvPicPr>
          <p:cNvPr id="11" name="Imagen 10">
            <a:extLst>
              <a:ext uri="{FF2B5EF4-FFF2-40B4-BE49-F238E27FC236}">
                <a16:creationId xmlns:a16="http://schemas.microsoft.com/office/drawing/2014/main" id="{B9CA7729-07BA-B94F-922F-CC6C12F8CD9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46924" r="26533"/>
          <a:stretch/>
        </p:blipFill>
        <p:spPr>
          <a:xfrm>
            <a:off x="6581615" y="0"/>
            <a:ext cx="2562386" cy="6021287"/>
          </a:xfrm>
          <a:prstGeom prst="rect">
            <a:avLst/>
          </a:prstGeom>
        </p:spPr>
      </p:pic>
      <p:sp>
        <p:nvSpPr>
          <p:cNvPr id="12" name="Rectángulo 11">
            <a:extLst>
              <a:ext uri="{FF2B5EF4-FFF2-40B4-BE49-F238E27FC236}">
                <a16:creationId xmlns:a16="http://schemas.microsoft.com/office/drawing/2014/main" id="{283095B7-64DF-E24C-BD65-60B0E812D837}"/>
              </a:ext>
            </a:extLst>
          </p:cNvPr>
          <p:cNvSpPr/>
          <p:nvPr/>
        </p:nvSpPr>
        <p:spPr>
          <a:xfrm>
            <a:off x="6581615" y="0"/>
            <a:ext cx="256238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3" name="Text Placeholder 4">
            <a:extLst>
              <a:ext uri="{FF2B5EF4-FFF2-40B4-BE49-F238E27FC236}">
                <a16:creationId xmlns:a16="http://schemas.microsoft.com/office/drawing/2014/main" id="{729F51AD-CEBF-FE47-8803-D251E2EA7309}"/>
              </a:ext>
            </a:extLst>
          </p:cNvPr>
          <p:cNvSpPr txBox="1">
            <a:spLocks/>
          </p:cNvSpPr>
          <p:nvPr/>
        </p:nvSpPr>
        <p:spPr>
          <a:xfrm>
            <a:off x="560840" y="1531513"/>
            <a:ext cx="5666340" cy="3595464"/>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CA" sz="2000" dirty="0"/>
              <a:t>Phone apps can save you 20-70% off purchases.</a:t>
            </a:r>
          </a:p>
          <a:p>
            <a:r>
              <a:rPr lang="en-CA" sz="2000" dirty="0"/>
              <a:t> </a:t>
            </a:r>
          </a:p>
          <a:p>
            <a:pPr marL="342900" indent="-342900">
              <a:buFont typeface="Arial" panose="020B0604020202020204" pitchFamily="34" charset="0"/>
              <a:buChar char="•"/>
            </a:pPr>
            <a:r>
              <a:rPr lang="en-CA" sz="2000" dirty="0"/>
              <a:t>These apps can be downloaded for free to your phone or accessed online.  </a:t>
            </a:r>
          </a:p>
          <a:p>
            <a:r>
              <a:rPr lang="en-CA" sz="2000" dirty="0"/>
              <a:t> </a:t>
            </a:r>
          </a:p>
          <a:p>
            <a:pPr marL="342900" indent="-342900">
              <a:buFont typeface="Arial" panose="020B0604020202020204" pitchFamily="34" charset="0"/>
              <a:buChar char="•"/>
            </a:pPr>
            <a:r>
              <a:rPr lang="en-CA" sz="2000" dirty="0"/>
              <a:t>Phone shopping apps are like using virtual store flyers, weekly circulars or coupons.</a:t>
            </a:r>
          </a:p>
          <a:p>
            <a:pPr marL="342900" indent="-342900">
              <a:buFont typeface="Arial" panose="020B0604020202020204" pitchFamily="34" charset="0"/>
              <a:buChar char="•"/>
            </a:pPr>
            <a:endParaRPr lang="en-CA" sz="2000" dirty="0"/>
          </a:p>
          <a:p>
            <a:pPr marL="457200" lvl="0" indent="-457200">
              <a:buFont typeface="Arial" panose="020B0604020202020204" pitchFamily="34" charset="0"/>
              <a:buChar char="•"/>
            </a:pPr>
            <a:r>
              <a:rPr lang="en-CA" sz="2000" dirty="0"/>
              <a:t>Easily downloaded to your phone or accessed online.  </a:t>
            </a:r>
          </a:p>
          <a:p>
            <a:r>
              <a:rPr lang="en-CA" sz="2000" dirty="0"/>
              <a:t> </a:t>
            </a:r>
          </a:p>
          <a:p>
            <a:endParaRPr lang="en-CA" sz="2000" dirty="0"/>
          </a:p>
        </p:txBody>
      </p:sp>
      <p:sp>
        <p:nvSpPr>
          <p:cNvPr id="7" name="CuadroTexto 1">
            <a:extLst>
              <a:ext uri="{FF2B5EF4-FFF2-40B4-BE49-F238E27FC236}">
                <a16:creationId xmlns:a16="http://schemas.microsoft.com/office/drawing/2014/main" id="{6EEE4E04-2605-4C2A-B3FE-C58832E30352}"/>
              </a:ext>
            </a:extLst>
          </p:cNvPr>
          <p:cNvSpPr txBox="1"/>
          <p:nvPr/>
        </p:nvSpPr>
        <p:spPr>
          <a:xfrm>
            <a:off x="1639527" y="5384642"/>
            <a:ext cx="3759762" cy="307777"/>
          </a:xfrm>
          <a:prstGeom prst="rect">
            <a:avLst/>
          </a:prstGeom>
          <a:noFill/>
        </p:spPr>
        <p:txBody>
          <a:bodyPr wrap="square" rtlCol="0">
            <a:spAutoFit/>
          </a:bodyPr>
          <a:lstStyle/>
          <a:p>
            <a:r>
              <a:rPr lang="en-CA" sz="1400" u="sng" dirty="0">
                <a:latin typeface="Avenir Book" panose="02000503020000020003" pitchFamily="2" charset="0"/>
                <a:hlinkClick r:id="rId4"/>
              </a:rPr>
              <a:t>https://www.youtube.com/watch?v=8JjVLGSTqFU</a:t>
            </a:r>
            <a:endParaRPr lang="es-MX" sz="1400" dirty="0">
              <a:latin typeface="Avenir Book" panose="02000503020000020003" pitchFamily="2" charset="0"/>
            </a:endParaRPr>
          </a:p>
        </p:txBody>
      </p:sp>
      <p:sp>
        <p:nvSpPr>
          <p:cNvPr id="2" name="TextBox 1">
            <a:extLst>
              <a:ext uri="{FF2B5EF4-FFF2-40B4-BE49-F238E27FC236}">
                <a16:creationId xmlns:a16="http://schemas.microsoft.com/office/drawing/2014/main" id="{BDA729C1-F5E2-4BD7-9672-5D5538FC3639}"/>
              </a:ext>
            </a:extLst>
          </p:cNvPr>
          <p:cNvSpPr txBox="1"/>
          <p:nvPr/>
        </p:nvSpPr>
        <p:spPr>
          <a:xfrm>
            <a:off x="2297274" y="5634808"/>
            <a:ext cx="3102015" cy="276999"/>
          </a:xfrm>
          <a:prstGeom prst="rect">
            <a:avLst/>
          </a:prstGeom>
          <a:noFill/>
        </p:spPr>
        <p:txBody>
          <a:bodyPr wrap="square" rtlCol="0">
            <a:spAutoFit/>
          </a:bodyPr>
          <a:lstStyle/>
          <a:p>
            <a:r>
              <a:rPr lang="en-CA" sz="1200" dirty="0"/>
              <a:t>Start time: 49 seconds</a:t>
            </a:r>
          </a:p>
        </p:txBody>
      </p:sp>
      <p:sp>
        <p:nvSpPr>
          <p:cNvPr id="3" name="Marcador de número de diapositiva 2">
            <a:extLst>
              <a:ext uri="{FF2B5EF4-FFF2-40B4-BE49-F238E27FC236}">
                <a16:creationId xmlns:a16="http://schemas.microsoft.com/office/drawing/2014/main" id="{9B7F237E-BD5D-6746-9A62-DCB0FC458B23}"/>
              </a:ext>
            </a:extLst>
          </p:cNvPr>
          <p:cNvSpPr>
            <a:spLocks noGrp="1"/>
          </p:cNvSpPr>
          <p:nvPr>
            <p:ph type="sldNum" sz="quarter" idx="14"/>
          </p:nvPr>
        </p:nvSpPr>
        <p:spPr/>
        <p:txBody>
          <a:bodyPr/>
          <a:lstStyle/>
          <a:p>
            <a:fld id="{65BC6105-8ECF-422C-9438-6249158F5CCB}" type="slidenum">
              <a:rPr lang="en-CA" smtClean="0"/>
              <a:pPr/>
              <a:t>53</a:t>
            </a:fld>
            <a:endParaRPr lang="en-CA" dirty="0"/>
          </a:p>
        </p:txBody>
      </p:sp>
      <p:sp>
        <p:nvSpPr>
          <p:cNvPr id="14" name="Rectangle 13">
            <a:extLst>
              <a:ext uri="{FF2B5EF4-FFF2-40B4-BE49-F238E27FC236}">
                <a16:creationId xmlns:a16="http://schemas.microsoft.com/office/drawing/2014/main" id="{642EAF70-B15A-4862-A957-AA842D4CA00E}"/>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592722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BBE093D-98B8-5046-B64E-D2626378042F}"/>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shopper:</a:t>
            </a:r>
            <a:endParaRPr lang="en-CA" sz="3500" dirty="0">
              <a:latin typeface="Avenir Black" panose="02000503020000020003" pitchFamily="2" charset="0"/>
            </a:endParaRPr>
          </a:p>
        </p:txBody>
      </p:sp>
      <p:sp>
        <p:nvSpPr>
          <p:cNvPr id="10" name="Rectángulo 9">
            <a:extLst>
              <a:ext uri="{FF2B5EF4-FFF2-40B4-BE49-F238E27FC236}">
                <a16:creationId xmlns:a16="http://schemas.microsoft.com/office/drawing/2014/main" id="{E0DE5807-D1FE-F144-ACF7-8FBE68FA3150}"/>
              </a:ext>
            </a:extLst>
          </p:cNvPr>
          <p:cNvSpPr/>
          <p:nvPr/>
        </p:nvSpPr>
        <p:spPr>
          <a:xfrm>
            <a:off x="457200" y="885182"/>
            <a:ext cx="4618856"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Phone Apps</a:t>
            </a:r>
            <a:endParaRPr lang="es-MX" sz="3600" b="1" dirty="0">
              <a:solidFill>
                <a:srgbClr val="952D1A"/>
              </a:solidFill>
              <a:latin typeface="Avenir Heavy" panose="02000503020000020003" pitchFamily="2" charset="0"/>
            </a:endParaRPr>
          </a:p>
        </p:txBody>
      </p:sp>
      <p:pic>
        <p:nvPicPr>
          <p:cNvPr id="11" name="Imagen 10">
            <a:extLst>
              <a:ext uri="{FF2B5EF4-FFF2-40B4-BE49-F238E27FC236}">
                <a16:creationId xmlns:a16="http://schemas.microsoft.com/office/drawing/2014/main" id="{B9CA7729-07BA-B94F-922F-CC6C12F8CD9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960" r="26533"/>
          <a:stretch/>
        </p:blipFill>
        <p:spPr>
          <a:xfrm>
            <a:off x="7164287" y="0"/>
            <a:ext cx="1979713" cy="6021287"/>
          </a:xfrm>
          <a:prstGeom prst="rect">
            <a:avLst/>
          </a:prstGeom>
        </p:spPr>
      </p:pic>
      <p:sp>
        <p:nvSpPr>
          <p:cNvPr id="12" name="Rectángulo 11">
            <a:extLst>
              <a:ext uri="{FF2B5EF4-FFF2-40B4-BE49-F238E27FC236}">
                <a16:creationId xmlns:a16="http://schemas.microsoft.com/office/drawing/2014/main" id="{283095B7-64DF-E24C-BD65-60B0E812D837}"/>
              </a:ext>
            </a:extLst>
          </p:cNvPr>
          <p:cNvSpPr/>
          <p:nvPr/>
        </p:nvSpPr>
        <p:spPr>
          <a:xfrm>
            <a:off x="7164288" y="0"/>
            <a:ext cx="1979712"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Content Placeholder 5">
            <a:extLst>
              <a:ext uri="{FF2B5EF4-FFF2-40B4-BE49-F238E27FC236}">
                <a16:creationId xmlns:a16="http://schemas.microsoft.com/office/drawing/2014/main" id="{08DA89EE-CD9B-D142-B4F0-9134C0FD60E5}"/>
              </a:ext>
            </a:extLst>
          </p:cNvPr>
          <p:cNvSpPr>
            <a:spLocks noGrp="1"/>
          </p:cNvSpPr>
          <p:nvPr>
            <p:ph sz="quarter" idx="16"/>
          </p:nvPr>
        </p:nvSpPr>
        <p:spPr>
          <a:xfrm>
            <a:off x="457200" y="1673424"/>
            <a:ext cx="6614932" cy="5184576"/>
          </a:xfrm>
        </p:spPr>
        <p:txBody>
          <a:bodyPr>
            <a:normAutofit fontScale="70000" lnSpcReduction="20000"/>
          </a:bodyPr>
          <a:lstStyle/>
          <a:p>
            <a:pPr marL="457200" indent="-457200">
              <a:buFont typeface="Arial" panose="020B0604020202020204" pitchFamily="34" charset="0"/>
              <a:buChar char="•"/>
            </a:pPr>
            <a:r>
              <a:rPr lang="en-CA" sz="3200" dirty="0"/>
              <a:t> These apps include local flyers</a:t>
            </a:r>
          </a:p>
          <a:p>
            <a:endParaRPr lang="en-CA" sz="3200" dirty="0"/>
          </a:p>
          <a:p>
            <a:pPr marL="457200" lvl="0" indent="-457200">
              <a:buFont typeface="Arial" panose="020B0604020202020204" pitchFamily="34" charset="0"/>
              <a:buChar char="•"/>
            </a:pPr>
            <a:r>
              <a:rPr lang="en-CA" sz="3200" dirty="0"/>
              <a:t>Many retail stores features on these apps also have websites where you can purchase your items online and take advantage of weekly sales and pick up in your local store later.</a:t>
            </a:r>
          </a:p>
          <a:p>
            <a:pPr marL="457200" lvl="0" indent="-457200">
              <a:buFont typeface="Arial" panose="020B0604020202020204" pitchFamily="34" charset="0"/>
              <a:buChar char="•"/>
            </a:pPr>
            <a:endParaRPr lang="en-CA" sz="3200" dirty="0"/>
          </a:p>
          <a:p>
            <a:pPr marL="457200" indent="-457200">
              <a:buFont typeface="Arial" panose="020B0604020202020204" pitchFamily="34" charset="0"/>
              <a:buChar char="•"/>
            </a:pPr>
            <a:r>
              <a:rPr lang="en-CA" sz="3200" dirty="0"/>
              <a:t>Flyer ads have start and end dates for these sales.</a:t>
            </a:r>
          </a:p>
          <a:p>
            <a:r>
              <a:rPr lang="en-CA" sz="3200" dirty="0"/>
              <a:t> </a:t>
            </a:r>
          </a:p>
          <a:p>
            <a:pPr marL="457200" lvl="0" indent="-457200">
              <a:buFont typeface="Arial" panose="020B0604020202020204" pitchFamily="34" charset="0"/>
              <a:buChar char="•"/>
            </a:pPr>
            <a:r>
              <a:rPr lang="en-CA" sz="3200" dirty="0"/>
              <a:t>Easy and reduces couponing time</a:t>
            </a:r>
          </a:p>
          <a:p>
            <a:r>
              <a:rPr lang="en-CA" sz="3200" dirty="0"/>
              <a:t> </a:t>
            </a:r>
          </a:p>
          <a:p>
            <a:pPr marL="457200" lvl="0" indent="-457200">
              <a:buFont typeface="Arial" panose="020B0604020202020204" pitchFamily="34" charset="0"/>
              <a:buChar char="•"/>
            </a:pPr>
            <a:r>
              <a:rPr lang="en-CA" sz="3200" dirty="0"/>
              <a:t>You can price match, use coupons, purchase online </a:t>
            </a:r>
            <a:br>
              <a:rPr lang="en-CA" sz="3200" dirty="0"/>
            </a:br>
            <a:r>
              <a:rPr lang="en-CA" sz="3200" dirty="0"/>
              <a:t>or submit receipts to get actual cash back from your shopping</a:t>
            </a:r>
            <a:r>
              <a:rPr lang="en-CA" sz="2900" dirty="0"/>
              <a:t>.</a:t>
            </a:r>
          </a:p>
          <a:p>
            <a:endParaRPr lang="en-CA" dirty="0"/>
          </a:p>
        </p:txBody>
      </p:sp>
      <p:sp>
        <p:nvSpPr>
          <p:cNvPr id="2" name="Marcador de número de diapositiva 1">
            <a:extLst>
              <a:ext uri="{FF2B5EF4-FFF2-40B4-BE49-F238E27FC236}">
                <a16:creationId xmlns:a16="http://schemas.microsoft.com/office/drawing/2014/main" id="{83E74BF0-3740-3F42-9591-50E1E3357C01}"/>
              </a:ext>
            </a:extLst>
          </p:cNvPr>
          <p:cNvSpPr>
            <a:spLocks noGrp="1"/>
          </p:cNvSpPr>
          <p:nvPr>
            <p:ph type="sldNum" sz="quarter" idx="14"/>
          </p:nvPr>
        </p:nvSpPr>
        <p:spPr/>
        <p:txBody>
          <a:bodyPr/>
          <a:lstStyle/>
          <a:p>
            <a:fld id="{65BC6105-8ECF-422C-9438-6249158F5CCB}" type="slidenum">
              <a:rPr lang="en-CA" smtClean="0"/>
              <a:pPr/>
              <a:t>54</a:t>
            </a:fld>
            <a:endParaRPr lang="en-CA" dirty="0"/>
          </a:p>
        </p:txBody>
      </p:sp>
      <p:sp>
        <p:nvSpPr>
          <p:cNvPr id="8" name="Rectangle 7">
            <a:extLst>
              <a:ext uri="{FF2B5EF4-FFF2-40B4-BE49-F238E27FC236}">
                <a16:creationId xmlns:a16="http://schemas.microsoft.com/office/drawing/2014/main" id="{C95A5869-9C5C-4D32-ACDD-C1FDFED322DF}"/>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243679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BBE093D-98B8-5046-B64E-D2626378042F}"/>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shopper:</a:t>
            </a:r>
            <a:endParaRPr lang="en-CA" sz="3500" dirty="0">
              <a:latin typeface="Avenir Black" panose="02000503020000020003" pitchFamily="2" charset="0"/>
            </a:endParaRPr>
          </a:p>
        </p:txBody>
      </p:sp>
      <p:sp>
        <p:nvSpPr>
          <p:cNvPr id="10" name="Rectángulo 9">
            <a:extLst>
              <a:ext uri="{FF2B5EF4-FFF2-40B4-BE49-F238E27FC236}">
                <a16:creationId xmlns:a16="http://schemas.microsoft.com/office/drawing/2014/main" id="{E0DE5807-D1FE-F144-ACF7-8FBE68FA3150}"/>
              </a:ext>
            </a:extLst>
          </p:cNvPr>
          <p:cNvSpPr/>
          <p:nvPr/>
        </p:nvSpPr>
        <p:spPr>
          <a:xfrm>
            <a:off x="457200" y="885182"/>
            <a:ext cx="4618856"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Phone Apps</a:t>
            </a:r>
            <a:endParaRPr lang="es-MX" sz="3600" b="1" dirty="0">
              <a:solidFill>
                <a:srgbClr val="952D1A"/>
              </a:solidFill>
              <a:latin typeface="Avenir Heavy" panose="02000503020000020003" pitchFamily="2" charset="0"/>
            </a:endParaRPr>
          </a:p>
        </p:txBody>
      </p:sp>
      <p:pic>
        <p:nvPicPr>
          <p:cNvPr id="11" name="Imagen 10">
            <a:extLst>
              <a:ext uri="{FF2B5EF4-FFF2-40B4-BE49-F238E27FC236}">
                <a16:creationId xmlns:a16="http://schemas.microsoft.com/office/drawing/2014/main" id="{B9CA7729-07BA-B94F-922F-CC6C12F8CD9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960" r="26533"/>
          <a:stretch/>
        </p:blipFill>
        <p:spPr>
          <a:xfrm>
            <a:off x="7164287" y="0"/>
            <a:ext cx="1979713" cy="6021287"/>
          </a:xfrm>
          <a:prstGeom prst="rect">
            <a:avLst/>
          </a:prstGeom>
        </p:spPr>
      </p:pic>
      <p:sp>
        <p:nvSpPr>
          <p:cNvPr id="12" name="Rectángulo 11">
            <a:extLst>
              <a:ext uri="{FF2B5EF4-FFF2-40B4-BE49-F238E27FC236}">
                <a16:creationId xmlns:a16="http://schemas.microsoft.com/office/drawing/2014/main" id="{283095B7-64DF-E24C-BD65-60B0E812D837}"/>
              </a:ext>
            </a:extLst>
          </p:cNvPr>
          <p:cNvSpPr/>
          <p:nvPr/>
        </p:nvSpPr>
        <p:spPr>
          <a:xfrm>
            <a:off x="7164288" y="0"/>
            <a:ext cx="1979712"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3" name="Text Placeholder 4">
            <a:extLst>
              <a:ext uri="{FF2B5EF4-FFF2-40B4-BE49-F238E27FC236}">
                <a16:creationId xmlns:a16="http://schemas.microsoft.com/office/drawing/2014/main" id="{C657CD8C-D86F-5C41-AAB9-15EE2C496D8A}"/>
              </a:ext>
            </a:extLst>
          </p:cNvPr>
          <p:cNvSpPr txBox="1">
            <a:spLocks/>
          </p:cNvSpPr>
          <p:nvPr/>
        </p:nvSpPr>
        <p:spPr>
          <a:xfrm>
            <a:off x="457200" y="1667272"/>
            <a:ext cx="6563072" cy="413799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000" dirty="0"/>
              <a:t>Popular Canadian phone apps include:  Flip App, </a:t>
            </a:r>
          </a:p>
          <a:p>
            <a:r>
              <a:rPr lang="en-CA" sz="2000" dirty="0"/>
              <a:t>Checkout 51, </a:t>
            </a:r>
            <a:r>
              <a:rPr lang="en-CA" sz="2000" dirty="0" err="1"/>
              <a:t>CartSmart</a:t>
            </a:r>
            <a:r>
              <a:rPr lang="en-CA" sz="2000" dirty="0"/>
              <a:t> and Snap </a:t>
            </a:r>
          </a:p>
          <a:p>
            <a:endParaRPr lang="en-CA" sz="2000" dirty="0"/>
          </a:p>
          <a:p>
            <a:r>
              <a:rPr lang="en-CA" sz="2000" dirty="0"/>
              <a:t>Flip App Tutorial:  </a:t>
            </a:r>
          </a:p>
          <a:p>
            <a:r>
              <a:rPr lang="en-CA" sz="2000" u="sng" dirty="0">
                <a:hlinkClick r:id="rId4"/>
              </a:rPr>
              <a:t>https://www.youtube.com/watch?v=GEFE1SBIiY8</a:t>
            </a:r>
            <a:endParaRPr lang="en-CA" sz="2000" dirty="0"/>
          </a:p>
          <a:p>
            <a:endParaRPr lang="en-CA" sz="2000" dirty="0"/>
          </a:p>
          <a:p>
            <a:r>
              <a:rPr lang="en-CA" sz="2000" dirty="0"/>
              <a:t>Checkout 51 Tutorial:  </a:t>
            </a:r>
            <a:r>
              <a:rPr lang="en-CA" sz="2000" u="sng" dirty="0">
                <a:hlinkClick r:id="rId5"/>
              </a:rPr>
              <a:t>https://www.youtube.com/watch?v=pfkBo6QhVhM</a:t>
            </a:r>
            <a:endParaRPr lang="en-CA" sz="2000" dirty="0"/>
          </a:p>
          <a:p>
            <a:endParaRPr lang="en-CA" sz="2000" dirty="0"/>
          </a:p>
          <a:p>
            <a:r>
              <a:rPr lang="en-CA" sz="2000" dirty="0"/>
              <a:t>Snap by Groupon Tutorial:  </a:t>
            </a:r>
            <a:r>
              <a:rPr lang="en-CA" sz="2000" u="sng" dirty="0">
                <a:hlinkClick r:id="rId6"/>
              </a:rPr>
              <a:t>https://www.youtube.com/watch?v=sKIPRbTjixo</a:t>
            </a:r>
            <a:endParaRPr lang="en-CA" sz="2000" dirty="0"/>
          </a:p>
          <a:p>
            <a:endParaRPr lang="en-CA" dirty="0"/>
          </a:p>
        </p:txBody>
      </p:sp>
      <p:sp>
        <p:nvSpPr>
          <p:cNvPr id="2" name="Marcador de número de diapositiva 1">
            <a:extLst>
              <a:ext uri="{FF2B5EF4-FFF2-40B4-BE49-F238E27FC236}">
                <a16:creationId xmlns:a16="http://schemas.microsoft.com/office/drawing/2014/main" id="{1FBA10DA-75A2-9C4A-99C6-0FC90AD52E85}"/>
              </a:ext>
            </a:extLst>
          </p:cNvPr>
          <p:cNvSpPr>
            <a:spLocks noGrp="1"/>
          </p:cNvSpPr>
          <p:nvPr>
            <p:ph type="sldNum" sz="quarter" idx="14"/>
          </p:nvPr>
        </p:nvSpPr>
        <p:spPr/>
        <p:txBody>
          <a:bodyPr/>
          <a:lstStyle/>
          <a:p>
            <a:fld id="{65BC6105-8ECF-422C-9438-6249158F5CCB}" type="slidenum">
              <a:rPr lang="en-CA" smtClean="0"/>
              <a:pPr/>
              <a:t>55</a:t>
            </a:fld>
            <a:endParaRPr lang="en-CA" dirty="0"/>
          </a:p>
        </p:txBody>
      </p:sp>
      <p:sp>
        <p:nvSpPr>
          <p:cNvPr id="8" name="Rectangle 7">
            <a:extLst>
              <a:ext uri="{FF2B5EF4-FFF2-40B4-BE49-F238E27FC236}">
                <a16:creationId xmlns:a16="http://schemas.microsoft.com/office/drawing/2014/main" id="{97813115-B33B-4CF5-81D8-1F59ADA466AC}"/>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004330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5C745F6-21CF-CA40-8ABF-14A0008BDCC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shopper:</a:t>
            </a:r>
            <a:endParaRPr lang="en-CA" sz="3500" dirty="0">
              <a:latin typeface="Avenir Black" panose="02000503020000020003" pitchFamily="2" charset="0"/>
            </a:endParaRPr>
          </a:p>
        </p:txBody>
      </p:sp>
      <p:sp>
        <p:nvSpPr>
          <p:cNvPr id="8" name="Rectángulo 7">
            <a:extLst>
              <a:ext uri="{FF2B5EF4-FFF2-40B4-BE49-F238E27FC236}">
                <a16:creationId xmlns:a16="http://schemas.microsoft.com/office/drawing/2014/main" id="{67DD9424-2A97-5E46-899A-96A85BEEEB55}"/>
              </a:ext>
            </a:extLst>
          </p:cNvPr>
          <p:cNvSpPr/>
          <p:nvPr/>
        </p:nvSpPr>
        <p:spPr>
          <a:xfrm>
            <a:off x="457200" y="885182"/>
            <a:ext cx="4618856"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Cashback</a:t>
            </a:r>
            <a:endParaRPr lang="es-MX" sz="3600" b="1" dirty="0">
              <a:solidFill>
                <a:srgbClr val="952D1A"/>
              </a:solidFill>
              <a:latin typeface="Avenir Heavy" panose="02000503020000020003" pitchFamily="2" charset="0"/>
            </a:endParaRPr>
          </a:p>
        </p:txBody>
      </p:sp>
      <p:pic>
        <p:nvPicPr>
          <p:cNvPr id="10" name="Imagen 9" descr="Imagen que contiene monitor, electrónica, ordenador, mesa&#10;&#10;Descripción generada automáticamente">
            <a:extLst>
              <a:ext uri="{FF2B5EF4-FFF2-40B4-BE49-F238E27FC236}">
                <a16:creationId xmlns:a16="http://schemas.microsoft.com/office/drawing/2014/main" id="{2CD9EF49-25A9-3842-BAFB-68AE43F91E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362" y="1427254"/>
            <a:ext cx="6113151" cy="4814106"/>
          </a:xfrm>
          <a:prstGeom prst="rect">
            <a:avLst/>
          </a:prstGeom>
        </p:spPr>
      </p:pic>
      <p:pic>
        <p:nvPicPr>
          <p:cNvPr id="12" name="Picture 9">
            <a:hlinkClick r:id="rId3"/>
            <a:extLst>
              <a:ext uri="{FF2B5EF4-FFF2-40B4-BE49-F238E27FC236}">
                <a16:creationId xmlns:a16="http://schemas.microsoft.com/office/drawing/2014/main" id="{42A545AA-793F-604C-90EF-19B28937D917}"/>
              </a:ext>
            </a:extLst>
          </p:cNvPr>
          <p:cNvPicPr>
            <a:picLocks noChangeAspect="1"/>
          </p:cNvPicPr>
          <p:nvPr/>
        </p:nvPicPr>
        <p:blipFill rotWithShape="1">
          <a:blip r:embed="rId4"/>
          <a:srcRect r="2005"/>
          <a:stretch/>
        </p:blipFill>
        <p:spPr>
          <a:xfrm>
            <a:off x="2669488" y="1701479"/>
            <a:ext cx="5053160" cy="2890438"/>
          </a:xfrm>
          <a:prstGeom prst="rect">
            <a:avLst/>
          </a:prstGeom>
        </p:spPr>
      </p:pic>
      <p:sp>
        <p:nvSpPr>
          <p:cNvPr id="6" name="CuadroTexto 1">
            <a:extLst>
              <a:ext uri="{FF2B5EF4-FFF2-40B4-BE49-F238E27FC236}">
                <a16:creationId xmlns:a16="http://schemas.microsoft.com/office/drawing/2014/main" id="{73590A1A-FCA3-49DB-BEFC-9B0078529014}"/>
              </a:ext>
            </a:extLst>
          </p:cNvPr>
          <p:cNvSpPr txBox="1"/>
          <p:nvPr/>
        </p:nvSpPr>
        <p:spPr>
          <a:xfrm>
            <a:off x="0" y="5246735"/>
            <a:ext cx="3822064" cy="1323439"/>
          </a:xfrm>
          <a:prstGeom prst="rect">
            <a:avLst/>
          </a:prstGeom>
          <a:noFill/>
        </p:spPr>
        <p:txBody>
          <a:bodyPr wrap="square" rtlCol="0">
            <a:spAutoFit/>
          </a:bodyPr>
          <a:lstStyle/>
          <a:p>
            <a:r>
              <a:rPr lang="en-CA" sz="1400" dirty="0">
                <a:latin typeface="Avenir Book" panose="02000503020000020003" pitchFamily="2" charset="0"/>
              </a:rPr>
              <a:t>Play this online demonstration. Click on link, scroll half way down the page and play video:</a:t>
            </a:r>
          </a:p>
          <a:p>
            <a:r>
              <a:rPr lang="en-CA" sz="1400" u="sng" dirty="0">
                <a:latin typeface="Avenir Book" panose="02000503020000020003" pitchFamily="2" charset="0"/>
                <a:hlinkClick r:id="rId3"/>
              </a:rPr>
              <a:t>https://globalnews.ca/news/2498687/interest-in-food-coupons-flyers-and-money-saving-apps-soars/</a:t>
            </a:r>
            <a:r>
              <a:rPr lang="en-CA" sz="1400" dirty="0">
                <a:latin typeface="Avenir Book" panose="02000503020000020003" pitchFamily="2" charset="0"/>
              </a:rPr>
              <a:t>  (2 minutes 52 seconds)</a:t>
            </a:r>
          </a:p>
          <a:p>
            <a:endParaRPr lang="es-MX" sz="1000" dirty="0"/>
          </a:p>
        </p:txBody>
      </p:sp>
      <p:sp>
        <p:nvSpPr>
          <p:cNvPr id="2" name="Marcador de número de diapositiva 1">
            <a:extLst>
              <a:ext uri="{FF2B5EF4-FFF2-40B4-BE49-F238E27FC236}">
                <a16:creationId xmlns:a16="http://schemas.microsoft.com/office/drawing/2014/main" id="{20B56087-A446-5C42-AEB5-0AB738A3BEFB}"/>
              </a:ext>
            </a:extLst>
          </p:cNvPr>
          <p:cNvSpPr>
            <a:spLocks noGrp="1"/>
          </p:cNvSpPr>
          <p:nvPr>
            <p:ph type="sldNum" sz="quarter" idx="14"/>
          </p:nvPr>
        </p:nvSpPr>
        <p:spPr/>
        <p:txBody>
          <a:bodyPr/>
          <a:lstStyle/>
          <a:p>
            <a:fld id="{65BC6105-8ECF-422C-9438-6249158F5CCB}" type="slidenum">
              <a:rPr lang="en-CA" smtClean="0"/>
              <a:pPr/>
              <a:t>56</a:t>
            </a:fld>
            <a:endParaRPr lang="en-CA" dirty="0"/>
          </a:p>
        </p:txBody>
      </p:sp>
      <p:sp>
        <p:nvSpPr>
          <p:cNvPr id="9" name="Rectangle 8">
            <a:extLst>
              <a:ext uri="{FF2B5EF4-FFF2-40B4-BE49-F238E27FC236}">
                <a16:creationId xmlns:a16="http://schemas.microsoft.com/office/drawing/2014/main" id="{56BF6B59-8270-4B4B-A0F5-85A843924D29}"/>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502740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texto, aeronave&#10;&#10;Descripción generada automáticamente">
            <a:extLst>
              <a:ext uri="{FF2B5EF4-FFF2-40B4-BE49-F238E27FC236}">
                <a16:creationId xmlns:a16="http://schemas.microsoft.com/office/drawing/2014/main" id="{B5439B0A-BD48-C14F-9C2D-AB8BA0480590}"/>
              </a:ext>
            </a:extLst>
          </p:cNvPr>
          <p:cNvPicPr>
            <a:picLocks noChangeAspect="1"/>
          </p:cNvPicPr>
          <p:nvPr/>
        </p:nvPicPr>
        <p:blipFill rotWithShape="1">
          <a:blip r:embed="rId2">
            <a:extLst>
              <a:ext uri="{28A0092B-C50C-407E-A947-70E740481C1C}">
                <a14:useLocalDpi xmlns:a14="http://schemas.microsoft.com/office/drawing/2010/main" val="0"/>
              </a:ext>
            </a:extLst>
          </a:blip>
          <a:srcRect t="27961" r="8772" b="23059"/>
          <a:stretch/>
        </p:blipFill>
        <p:spPr>
          <a:xfrm>
            <a:off x="3710214" y="2873829"/>
            <a:ext cx="5433786" cy="2917371"/>
          </a:xfrm>
          <a:prstGeom prst="rect">
            <a:avLst/>
          </a:prstGeom>
        </p:spPr>
      </p:pic>
      <p:sp>
        <p:nvSpPr>
          <p:cNvPr id="6" name="Content Placeholder 5">
            <a:extLst>
              <a:ext uri="{FF2B5EF4-FFF2-40B4-BE49-F238E27FC236}">
                <a16:creationId xmlns:a16="http://schemas.microsoft.com/office/drawing/2014/main" id="{1C02305D-2BD3-734E-8189-9AFA1C888CA3}"/>
              </a:ext>
            </a:extLst>
          </p:cNvPr>
          <p:cNvSpPr>
            <a:spLocks noGrp="1"/>
          </p:cNvSpPr>
          <p:nvPr>
            <p:ph sz="quarter" idx="16"/>
          </p:nvPr>
        </p:nvSpPr>
        <p:spPr>
          <a:xfrm>
            <a:off x="457200" y="1739094"/>
            <a:ext cx="8229599" cy="3457020"/>
          </a:xfrm>
        </p:spPr>
        <p:txBody>
          <a:bodyPr>
            <a:noAutofit/>
          </a:bodyPr>
          <a:lstStyle/>
          <a:p>
            <a:r>
              <a:rPr lang="en-CA" sz="2000" dirty="0"/>
              <a:t>Whether shopping in the store or online you can sign up (at no charge) to a FREE CASHBACK provider website.  Through these providers you can get a percentage of money back from your online shopping – even on sale purchases. </a:t>
            </a:r>
          </a:p>
          <a:p>
            <a:endParaRPr lang="en-CA" sz="2000" dirty="0"/>
          </a:p>
          <a:p>
            <a:pPr lvl="0"/>
            <a:r>
              <a:rPr lang="en-CA" sz="2000" dirty="0"/>
              <a:t>Sign up to a Cashback provider.  </a:t>
            </a:r>
            <a:br>
              <a:rPr lang="en-CA" sz="2000" dirty="0"/>
            </a:br>
            <a:r>
              <a:rPr lang="en-CA" sz="2000" dirty="0"/>
              <a:t>In Canada a few popular </a:t>
            </a:r>
            <a:br>
              <a:rPr lang="en-CA" sz="2000" dirty="0"/>
            </a:br>
            <a:r>
              <a:rPr lang="en-CA" sz="2000" dirty="0"/>
              <a:t>ones include:</a:t>
            </a:r>
          </a:p>
          <a:p>
            <a:pPr lvl="1"/>
            <a:r>
              <a:rPr lang="en-CA" sz="2000" dirty="0"/>
              <a:t>Ebates.ca</a:t>
            </a:r>
          </a:p>
          <a:p>
            <a:pPr lvl="1"/>
            <a:r>
              <a:rPr lang="en-CA" sz="2000" dirty="0"/>
              <a:t>Great Canadian Rebates </a:t>
            </a:r>
            <a:br>
              <a:rPr lang="en-CA" sz="2000" dirty="0"/>
            </a:br>
            <a:r>
              <a:rPr lang="en-CA" sz="2000" dirty="0"/>
              <a:t>(give you $2 for signing up)</a:t>
            </a:r>
          </a:p>
          <a:p>
            <a:pPr lvl="1"/>
            <a:r>
              <a:rPr lang="en-CA" sz="2000" dirty="0"/>
              <a:t>CartSmart</a:t>
            </a:r>
          </a:p>
          <a:p>
            <a:pPr lvl="1"/>
            <a:r>
              <a:rPr lang="en-CA" sz="2000" dirty="0"/>
              <a:t>Zweet</a:t>
            </a:r>
          </a:p>
          <a:p>
            <a:endParaRPr lang="en-CA" sz="2000" dirty="0"/>
          </a:p>
          <a:p>
            <a:endParaRPr lang="en-CA" sz="2000" dirty="0"/>
          </a:p>
        </p:txBody>
      </p:sp>
      <p:sp>
        <p:nvSpPr>
          <p:cNvPr id="7" name="Text Placeholder 2">
            <a:extLst>
              <a:ext uri="{FF2B5EF4-FFF2-40B4-BE49-F238E27FC236}">
                <a16:creationId xmlns:a16="http://schemas.microsoft.com/office/drawing/2014/main" id="{C5C745F6-21CF-CA40-8ABF-14A0008BDCC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a:t>
            </a:r>
            <a:r>
              <a:rPr lang="en-CA" sz="4000" dirty="0" err="1">
                <a:latin typeface="Avenir Black" panose="02000503020000020003" pitchFamily="2" charset="0"/>
              </a:rPr>
              <a:t>shoper</a:t>
            </a:r>
            <a:r>
              <a:rPr lang="en-CA" sz="4000" dirty="0">
                <a:latin typeface="Avenir Black" panose="02000503020000020003" pitchFamily="2" charset="0"/>
              </a:rPr>
              <a:t>:</a:t>
            </a:r>
            <a:endParaRPr lang="en-CA" sz="3500" dirty="0">
              <a:latin typeface="Avenir Black" panose="02000503020000020003" pitchFamily="2" charset="0"/>
            </a:endParaRPr>
          </a:p>
        </p:txBody>
      </p:sp>
      <p:sp>
        <p:nvSpPr>
          <p:cNvPr id="8" name="Rectángulo 7">
            <a:extLst>
              <a:ext uri="{FF2B5EF4-FFF2-40B4-BE49-F238E27FC236}">
                <a16:creationId xmlns:a16="http://schemas.microsoft.com/office/drawing/2014/main" id="{67DD9424-2A97-5E46-899A-96A85BEEEB55}"/>
              </a:ext>
            </a:extLst>
          </p:cNvPr>
          <p:cNvSpPr/>
          <p:nvPr/>
        </p:nvSpPr>
        <p:spPr>
          <a:xfrm>
            <a:off x="457199" y="885182"/>
            <a:ext cx="6113151"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Learn about Cashback</a:t>
            </a:r>
            <a:endParaRPr lang="es-MX" sz="3600" b="1" dirty="0">
              <a:solidFill>
                <a:srgbClr val="952D1A"/>
              </a:solidFill>
              <a:latin typeface="Avenir Heavy" panose="02000503020000020003" pitchFamily="2" charset="0"/>
            </a:endParaRPr>
          </a:p>
        </p:txBody>
      </p:sp>
      <p:sp>
        <p:nvSpPr>
          <p:cNvPr id="2" name="Marcador de número de diapositiva 1">
            <a:extLst>
              <a:ext uri="{FF2B5EF4-FFF2-40B4-BE49-F238E27FC236}">
                <a16:creationId xmlns:a16="http://schemas.microsoft.com/office/drawing/2014/main" id="{745283B1-ABC0-034A-8C97-E657DBC205FE}"/>
              </a:ext>
            </a:extLst>
          </p:cNvPr>
          <p:cNvSpPr>
            <a:spLocks noGrp="1"/>
          </p:cNvSpPr>
          <p:nvPr>
            <p:ph type="sldNum" sz="quarter" idx="14"/>
          </p:nvPr>
        </p:nvSpPr>
        <p:spPr/>
        <p:txBody>
          <a:bodyPr/>
          <a:lstStyle/>
          <a:p>
            <a:fld id="{65BC6105-8ECF-422C-9438-6249158F5CCB}" type="slidenum">
              <a:rPr lang="en-CA" smtClean="0"/>
              <a:pPr/>
              <a:t>57</a:t>
            </a:fld>
            <a:endParaRPr lang="en-CA" dirty="0"/>
          </a:p>
        </p:txBody>
      </p:sp>
      <p:sp>
        <p:nvSpPr>
          <p:cNvPr id="9" name="Rectangle 8">
            <a:extLst>
              <a:ext uri="{FF2B5EF4-FFF2-40B4-BE49-F238E27FC236}">
                <a16:creationId xmlns:a16="http://schemas.microsoft.com/office/drawing/2014/main" id="{1BBC0189-E787-44E7-A6A8-6D35480D54E6}"/>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669632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5C745F6-21CF-CA40-8ABF-14A0008BDCC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shopper:</a:t>
            </a:r>
            <a:endParaRPr lang="en-CA" sz="3500" dirty="0">
              <a:latin typeface="Avenir Black" panose="02000503020000020003" pitchFamily="2" charset="0"/>
            </a:endParaRPr>
          </a:p>
        </p:txBody>
      </p:sp>
      <p:sp>
        <p:nvSpPr>
          <p:cNvPr id="8" name="Rectángulo 7">
            <a:extLst>
              <a:ext uri="{FF2B5EF4-FFF2-40B4-BE49-F238E27FC236}">
                <a16:creationId xmlns:a16="http://schemas.microsoft.com/office/drawing/2014/main" id="{67DD9424-2A97-5E46-899A-96A85BEEEB55}"/>
              </a:ext>
            </a:extLst>
          </p:cNvPr>
          <p:cNvSpPr/>
          <p:nvPr/>
        </p:nvSpPr>
        <p:spPr>
          <a:xfrm>
            <a:off x="457199" y="885182"/>
            <a:ext cx="6113151"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Rakuten: Cashback</a:t>
            </a:r>
            <a:endParaRPr lang="es-MX" sz="3600" b="1" dirty="0">
              <a:solidFill>
                <a:srgbClr val="952D1A"/>
              </a:solidFill>
              <a:latin typeface="Avenir Heavy" panose="02000503020000020003" pitchFamily="2" charset="0"/>
            </a:endParaRPr>
          </a:p>
        </p:txBody>
      </p:sp>
      <p:pic>
        <p:nvPicPr>
          <p:cNvPr id="9" name="Imagen 8" descr="Imagen que contiene monitor, electrónica, ordenador, mesa&#10;&#10;Descripción generada automáticamente">
            <a:extLst>
              <a:ext uri="{FF2B5EF4-FFF2-40B4-BE49-F238E27FC236}">
                <a16:creationId xmlns:a16="http://schemas.microsoft.com/office/drawing/2014/main" id="{D5B9A5CE-48AC-6F4E-A797-156AF1C94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8795" y="1567010"/>
            <a:ext cx="6113151" cy="4814106"/>
          </a:xfrm>
          <a:prstGeom prst="rect">
            <a:avLst/>
          </a:prstGeom>
        </p:spPr>
      </p:pic>
      <p:pic>
        <p:nvPicPr>
          <p:cNvPr id="10" name="Imagen 9">
            <a:hlinkClick r:id="rId3"/>
            <a:extLst>
              <a:ext uri="{FF2B5EF4-FFF2-40B4-BE49-F238E27FC236}">
                <a16:creationId xmlns:a16="http://schemas.microsoft.com/office/drawing/2014/main" id="{65275981-5025-6D40-B74B-981E184C63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58" t="20393" r="32296" b="21179"/>
          <a:stretch/>
        </p:blipFill>
        <p:spPr>
          <a:xfrm>
            <a:off x="3367313" y="1857828"/>
            <a:ext cx="4963887" cy="2786743"/>
          </a:xfrm>
          <a:prstGeom prst="rect">
            <a:avLst/>
          </a:prstGeom>
        </p:spPr>
      </p:pic>
      <p:sp>
        <p:nvSpPr>
          <p:cNvPr id="12" name="CuadroTexto 1">
            <a:extLst>
              <a:ext uri="{FF2B5EF4-FFF2-40B4-BE49-F238E27FC236}">
                <a16:creationId xmlns:a16="http://schemas.microsoft.com/office/drawing/2014/main" id="{6FDDE90A-01CB-4C69-905B-B603FC478F28}"/>
              </a:ext>
            </a:extLst>
          </p:cNvPr>
          <p:cNvSpPr txBox="1"/>
          <p:nvPr/>
        </p:nvSpPr>
        <p:spPr>
          <a:xfrm>
            <a:off x="122054" y="5463251"/>
            <a:ext cx="4218451" cy="523220"/>
          </a:xfrm>
          <a:prstGeom prst="rect">
            <a:avLst/>
          </a:prstGeom>
          <a:noFill/>
        </p:spPr>
        <p:txBody>
          <a:bodyPr wrap="square" rtlCol="0">
            <a:spAutoFit/>
          </a:bodyPr>
          <a:lstStyle/>
          <a:p>
            <a:r>
              <a:rPr lang="en-CA" sz="1400" b="1" dirty="0"/>
              <a:t>Instruction:</a:t>
            </a:r>
            <a:r>
              <a:rPr lang="en-CA" sz="1400" dirty="0"/>
              <a:t>  Option to play this video if you have internet access: </a:t>
            </a:r>
            <a:r>
              <a:rPr lang="en-CA" sz="1200" dirty="0">
                <a:hlinkClick r:id="rId5"/>
              </a:rPr>
              <a:t>https://youtu.be/ldHrYv0mcVs</a:t>
            </a:r>
            <a:endParaRPr lang="en-CA" sz="1200" dirty="0"/>
          </a:p>
        </p:txBody>
      </p:sp>
      <p:sp>
        <p:nvSpPr>
          <p:cNvPr id="2" name="Marcador de número de diapositiva 1">
            <a:extLst>
              <a:ext uri="{FF2B5EF4-FFF2-40B4-BE49-F238E27FC236}">
                <a16:creationId xmlns:a16="http://schemas.microsoft.com/office/drawing/2014/main" id="{0B1EE166-A6D2-AB4E-939A-B371C30F2B61}"/>
              </a:ext>
            </a:extLst>
          </p:cNvPr>
          <p:cNvSpPr>
            <a:spLocks noGrp="1"/>
          </p:cNvSpPr>
          <p:nvPr>
            <p:ph type="sldNum" sz="quarter" idx="14"/>
          </p:nvPr>
        </p:nvSpPr>
        <p:spPr/>
        <p:txBody>
          <a:bodyPr/>
          <a:lstStyle/>
          <a:p>
            <a:fld id="{65BC6105-8ECF-422C-9438-6249158F5CCB}" type="slidenum">
              <a:rPr lang="en-CA" smtClean="0"/>
              <a:pPr/>
              <a:t>58</a:t>
            </a:fld>
            <a:endParaRPr lang="en-CA" dirty="0"/>
          </a:p>
        </p:txBody>
      </p:sp>
      <p:sp>
        <p:nvSpPr>
          <p:cNvPr id="13" name="Rectangle 12">
            <a:extLst>
              <a:ext uri="{FF2B5EF4-FFF2-40B4-BE49-F238E27FC236}">
                <a16:creationId xmlns:a16="http://schemas.microsoft.com/office/drawing/2014/main" id="{29336C1A-2D02-4CE0-AC5B-61D022600A2A}"/>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26" name="Picture 2" descr="Image result for rakuten">
            <a:extLst>
              <a:ext uri="{FF2B5EF4-FFF2-40B4-BE49-F238E27FC236}">
                <a16:creationId xmlns:a16="http://schemas.microsoft.com/office/drawing/2014/main" id="{A949E9AC-3ED0-4CE8-B62B-EA4C79FA47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888" y="2332797"/>
            <a:ext cx="2621907" cy="776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8449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5C745F6-21CF-CA40-8ABF-14A0008BDCC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a:t>
            </a:r>
            <a:r>
              <a:rPr lang="en-CA" sz="4000" dirty="0" err="1">
                <a:latin typeface="Avenir Black" panose="02000503020000020003" pitchFamily="2" charset="0"/>
              </a:rPr>
              <a:t>shoper</a:t>
            </a:r>
            <a:r>
              <a:rPr lang="en-CA" sz="4000" dirty="0">
                <a:latin typeface="Avenir Black" panose="02000503020000020003" pitchFamily="2" charset="0"/>
              </a:rPr>
              <a:t>:</a:t>
            </a:r>
            <a:endParaRPr lang="en-CA" sz="3500" dirty="0">
              <a:latin typeface="Avenir Black" panose="02000503020000020003" pitchFamily="2" charset="0"/>
            </a:endParaRPr>
          </a:p>
        </p:txBody>
      </p:sp>
      <p:sp>
        <p:nvSpPr>
          <p:cNvPr id="8" name="Rectángulo 7">
            <a:extLst>
              <a:ext uri="{FF2B5EF4-FFF2-40B4-BE49-F238E27FC236}">
                <a16:creationId xmlns:a16="http://schemas.microsoft.com/office/drawing/2014/main" id="{67DD9424-2A97-5E46-899A-96A85BEEEB55}"/>
              </a:ext>
            </a:extLst>
          </p:cNvPr>
          <p:cNvSpPr/>
          <p:nvPr/>
        </p:nvSpPr>
        <p:spPr>
          <a:xfrm>
            <a:off x="457199" y="885182"/>
            <a:ext cx="6113151" cy="646331"/>
          </a:xfrm>
          <a:prstGeom prst="rect">
            <a:avLst/>
          </a:prstGeom>
        </p:spPr>
        <p:txBody>
          <a:bodyPr wrap="square" anchor="ctr">
            <a:spAutoFit/>
          </a:bodyPr>
          <a:lstStyle/>
          <a:p>
            <a:r>
              <a:rPr lang="en-CA" sz="3600" b="1" dirty="0" err="1">
                <a:solidFill>
                  <a:srgbClr val="952D1A"/>
                </a:solidFill>
                <a:latin typeface="Avenir Heavy" panose="02000503020000020003" pitchFamily="2" charset="0"/>
              </a:rPr>
              <a:t>Ebates</a:t>
            </a:r>
            <a:r>
              <a:rPr lang="en-CA" sz="3600" b="1" dirty="0">
                <a:solidFill>
                  <a:srgbClr val="952D1A"/>
                </a:solidFill>
                <a:latin typeface="Avenir Heavy" panose="02000503020000020003" pitchFamily="2" charset="0"/>
              </a:rPr>
              <a:t>: Cashback</a:t>
            </a:r>
            <a:endParaRPr lang="es-MX" sz="3600" b="1" dirty="0">
              <a:solidFill>
                <a:srgbClr val="952D1A"/>
              </a:solidFill>
              <a:latin typeface="Avenir Heavy" panose="02000503020000020003" pitchFamily="2" charset="0"/>
            </a:endParaRPr>
          </a:p>
        </p:txBody>
      </p:sp>
      <p:sp>
        <p:nvSpPr>
          <p:cNvPr id="12" name="Content Placeholder 5">
            <a:extLst>
              <a:ext uri="{FF2B5EF4-FFF2-40B4-BE49-F238E27FC236}">
                <a16:creationId xmlns:a16="http://schemas.microsoft.com/office/drawing/2014/main" id="{A7C4F366-BC6A-B045-8F12-7B3EE78FEBA1}"/>
              </a:ext>
            </a:extLst>
          </p:cNvPr>
          <p:cNvSpPr>
            <a:spLocks noGrp="1"/>
          </p:cNvSpPr>
          <p:nvPr>
            <p:ph sz="quarter" idx="16"/>
          </p:nvPr>
        </p:nvSpPr>
        <p:spPr>
          <a:xfrm>
            <a:off x="457199" y="1937747"/>
            <a:ext cx="8469087" cy="1491253"/>
          </a:xfrm>
        </p:spPr>
        <p:txBody>
          <a:bodyPr>
            <a:normAutofit/>
          </a:bodyPr>
          <a:lstStyle/>
          <a:p>
            <a:r>
              <a:rPr lang="en-CA" sz="2000" dirty="0"/>
              <a:t>Sign up and log in to your cashback provider like ebates.ca.  Select your online store i.e. Amazon.ca.</a:t>
            </a:r>
          </a:p>
          <a:p>
            <a:endParaRPr lang="en-CA" sz="2000" dirty="0"/>
          </a:p>
          <a:p>
            <a:r>
              <a:rPr lang="en-CA" sz="2000" dirty="0"/>
              <a:t>You can cash out once you meet a minimum amount</a:t>
            </a:r>
            <a:r>
              <a:rPr lang="en-CA" sz="1800" dirty="0"/>
              <a:t>.</a:t>
            </a:r>
          </a:p>
          <a:p>
            <a:endParaRPr lang="en-CA" sz="1800" dirty="0"/>
          </a:p>
          <a:p>
            <a:endParaRPr lang="en-CA" sz="1800" dirty="0"/>
          </a:p>
          <a:p>
            <a:endParaRPr lang="en-CA" sz="1800" dirty="0"/>
          </a:p>
          <a:p>
            <a:endParaRPr lang="en-CA" dirty="0"/>
          </a:p>
          <a:p>
            <a:endParaRPr lang="en-CA" dirty="0"/>
          </a:p>
        </p:txBody>
      </p:sp>
      <p:pic>
        <p:nvPicPr>
          <p:cNvPr id="13" name="Picture 9">
            <a:extLst>
              <a:ext uri="{FF2B5EF4-FFF2-40B4-BE49-F238E27FC236}">
                <a16:creationId xmlns:a16="http://schemas.microsoft.com/office/drawing/2014/main" id="{2AA9F5F6-D4D8-1648-8AB4-A65AC545E488}"/>
              </a:ext>
            </a:extLst>
          </p:cNvPr>
          <p:cNvPicPr>
            <a:picLocks noChangeAspect="1"/>
          </p:cNvPicPr>
          <p:nvPr/>
        </p:nvPicPr>
        <p:blipFill>
          <a:blip r:embed="rId2"/>
          <a:stretch>
            <a:fillRect/>
          </a:stretch>
        </p:blipFill>
        <p:spPr>
          <a:xfrm>
            <a:off x="-16933" y="4004951"/>
            <a:ext cx="9160933" cy="1671870"/>
          </a:xfrm>
          <a:prstGeom prst="rect">
            <a:avLst/>
          </a:prstGeom>
        </p:spPr>
      </p:pic>
      <p:sp>
        <p:nvSpPr>
          <p:cNvPr id="2" name="Marcador de número de diapositiva 1">
            <a:extLst>
              <a:ext uri="{FF2B5EF4-FFF2-40B4-BE49-F238E27FC236}">
                <a16:creationId xmlns:a16="http://schemas.microsoft.com/office/drawing/2014/main" id="{5FFFD9DB-A30B-E84B-95E4-549B3B96DA84}"/>
              </a:ext>
            </a:extLst>
          </p:cNvPr>
          <p:cNvSpPr>
            <a:spLocks noGrp="1"/>
          </p:cNvSpPr>
          <p:nvPr>
            <p:ph type="sldNum" sz="quarter" idx="14"/>
          </p:nvPr>
        </p:nvSpPr>
        <p:spPr/>
        <p:txBody>
          <a:bodyPr/>
          <a:lstStyle/>
          <a:p>
            <a:fld id="{65BC6105-8ECF-422C-9438-6249158F5CCB}" type="slidenum">
              <a:rPr lang="en-CA" smtClean="0"/>
              <a:pPr/>
              <a:t>59</a:t>
            </a:fld>
            <a:endParaRPr lang="en-CA" dirty="0"/>
          </a:p>
        </p:txBody>
      </p:sp>
      <p:sp>
        <p:nvSpPr>
          <p:cNvPr id="9" name="Rectangle 8">
            <a:extLst>
              <a:ext uri="{FF2B5EF4-FFF2-40B4-BE49-F238E27FC236}">
                <a16:creationId xmlns:a16="http://schemas.microsoft.com/office/drawing/2014/main" id="{CEB34962-2724-44F8-956C-D388BA453008}"/>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67429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Budgeting</a:t>
            </a:r>
          </a:p>
        </p:txBody>
      </p:sp>
      <p:sp>
        <p:nvSpPr>
          <p:cNvPr id="2" name="Marcador de número de diapositiva 1">
            <a:extLst>
              <a:ext uri="{FF2B5EF4-FFF2-40B4-BE49-F238E27FC236}">
                <a16:creationId xmlns:a16="http://schemas.microsoft.com/office/drawing/2014/main" id="{48EA5109-3B14-F646-9C99-014DA10BFC9E}"/>
              </a:ext>
            </a:extLst>
          </p:cNvPr>
          <p:cNvSpPr>
            <a:spLocks noGrp="1"/>
          </p:cNvSpPr>
          <p:nvPr>
            <p:ph type="sldNum" sz="quarter" idx="14"/>
          </p:nvPr>
        </p:nvSpPr>
        <p:spPr/>
        <p:txBody>
          <a:bodyPr/>
          <a:lstStyle/>
          <a:p>
            <a:fld id="{65BC6105-8ECF-422C-9438-6249158F5CCB}" type="slidenum">
              <a:rPr lang="en-CA" smtClean="0"/>
              <a:pPr/>
              <a:t>6</a:t>
            </a:fld>
            <a:endParaRPr lang="en-CA" dirty="0"/>
          </a:p>
        </p:txBody>
      </p:sp>
      <p:pic>
        <p:nvPicPr>
          <p:cNvPr id="6" name="Picture 5">
            <a:extLst>
              <a:ext uri="{FF2B5EF4-FFF2-40B4-BE49-F238E27FC236}">
                <a16:creationId xmlns:a16="http://schemas.microsoft.com/office/drawing/2014/main" id="{89C634F2-E25D-4BF8-A340-AA5E69B39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8407" y="168275"/>
            <a:ext cx="4107263" cy="6332439"/>
          </a:xfrm>
          <a:prstGeom prst="rect">
            <a:avLst/>
          </a:prstGeom>
        </p:spPr>
      </p:pic>
      <p:sp>
        <p:nvSpPr>
          <p:cNvPr id="8" name="Rectángulo 6">
            <a:extLst>
              <a:ext uri="{FF2B5EF4-FFF2-40B4-BE49-F238E27FC236}">
                <a16:creationId xmlns:a16="http://schemas.microsoft.com/office/drawing/2014/main" id="{87DBA023-A8D5-495D-8A69-B5C1043E0FFD}"/>
              </a:ext>
            </a:extLst>
          </p:cNvPr>
          <p:cNvSpPr/>
          <p:nvPr/>
        </p:nvSpPr>
        <p:spPr>
          <a:xfrm>
            <a:off x="427283" y="1010723"/>
            <a:ext cx="3911041" cy="646331"/>
          </a:xfrm>
          <a:prstGeom prst="rect">
            <a:avLst/>
          </a:prstGeom>
        </p:spPr>
        <p:txBody>
          <a:bodyPr wrap="square">
            <a:spAutoFit/>
          </a:bodyPr>
          <a:lstStyle/>
          <a:p>
            <a:r>
              <a:rPr lang="en-CA" sz="3600" b="1" dirty="0">
                <a:solidFill>
                  <a:schemeClr val="tx2"/>
                </a:solidFill>
                <a:latin typeface="Avenir Heavy" panose="02000503020000020003" pitchFamily="2" charset="0"/>
              </a:rPr>
              <a:t>Average Income</a:t>
            </a:r>
            <a:endParaRPr lang="es-MX" sz="3600" b="1" dirty="0">
              <a:solidFill>
                <a:schemeClr val="tx2"/>
              </a:solidFill>
              <a:latin typeface="Avenir Heavy" panose="02000503020000020003" pitchFamily="2" charset="0"/>
            </a:endParaRPr>
          </a:p>
        </p:txBody>
      </p:sp>
      <p:sp>
        <p:nvSpPr>
          <p:cNvPr id="7" name="Rectangle 6">
            <a:extLst>
              <a:ext uri="{FF2B5EF4-FFF2-40B4-BE49-F238E27FC236}">
                <a16:creationId xmlns:a16="http://schemas.microsoft.com/office/drawing/2014/main" id="{FAD4A31E-92C3-4245-B85B-6B9085AC976D}"/>
              </a:ext>
            </a:extLst>
          </p:cNvPr>
          <p:cNvSpPr/>
          <p:nvPr/>
        </p:nvSpPr>
        <p:spPr>
          <a:xfrm>
            <a:off x="3102015" y="6395928"/>
            <a:ext cx="2708475" cy="344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58391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7">
            <a:extLst>
              <a:ext uri="{FF2B5EF4-FFF2-40B4-BE49-F238E27FC236}">
                <a16:creationId xmlns:a16="http://schemas.microsoft.com/office/drawing/2014/main" id="{DB9911B4-027F-D244-B4E8-BEB9163BBB3F}"/>
              </a:ext>
            </a:extLst>
          </p:cNvPr>
          <p:cNvPicPr>
            <a:picLocks noChangeAspect="1"/>
          </p:cNvPicPr>
          <p:nvPr/>
        </p:nvPicPr>
        <p:blipFill rotWithShape="1">
          <a:blip r:embed="rId3"/>
          <a:srcRect b="3449"/>
          <a:stretch/>
        </p:blipFill>
        <p:spPr>
          <a:xfrm>
            <a:off x="0" y="1531513"/>
            <a:ext cx="9144000" cy="4680601"/>
          </a:xfrm>
          <a:prstGeom prst="rect">
            <a:avLst/>
          </a:prstGeom>
        </p:spPr>
      </p:pic>
      <p:sp>
        <p:nvSpPr>
          <p:cNvPr id="2" name="Rectángulo 1">
            <a:extLst>
              <a:ext uri="{FF2B5EF4-FFF2-40B4-BE49-F238E27FC236}">
                <a16:creationId xmlns:a16="http://schemas.microsoft.com/office/drawing/2014/main" id="{20360678-7BAC-0C42-8CE9-5A282AF1034A}"/>
              </a:ext>
            </a:extLst>
          </p:cNvPr>
          <p:cNvSpPr/>
          <p:nvPr/>
        </p:nvSpPr>
        <p:spPr>
          <a:xfrm>
            <a:off x="3715657" y="1726036"/>
            <a:ext cx="5428343" cy="2169631"/>
          </a:xfrm>
          <a:prstGeom prst="rect">
            <a:avLst/>
          </a:prstGeom>
          <a:solidFill>
            <a:srgbClr val="952D1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ontent Placeholder 5"/>
          <p:cNvSpPr>
            <a:spLocks noGrp="1"/>
          </p:cNvSpPr>
          <p:nvPr>
            <p:ph sz="quarter" idx="16"/>
          </p:nvPr>
        </p:nvSpPr>
        <p:spPr>
          <a:xfrm>
            <a:off x="3715657" y="1726036"/>
            <a:ext cx="5146656" cy="2169631"/>
          </a:xfrm>
        </p:spPr>
        <p:txBody>
          <a:bodyPr>
            <a:noAutofit/>
          </a:bodyPr>
          <a:lstStyle/>
          <a:p>
            <a:pPr marL="285750" lvl="0" indent="-285750">
              <a:buFont typeface="Arial" panose="020B0604020202020204" pitchFamily="34" charset="0"/>
              <a:buChar char="•"/>
            </a:pPr>
            <a:r>
              <a:rPr lang="en-CA" sz="2000" dirty="0">
                <a:solidFill>
                  <a:schemeClr val="bg1"/>
                </a:solidFill>
              </a:rPr>
              <a:t>Open and log in to your free account.  </a:t>
            </a:r>
          </a:p>
          <a:p>
            <a:pPr marL="285750" lvl="0" indent="-285750">
              <a:buFont typeface="Arial" panose="020B0604020202020204" pitchFamily="34" charset="0"/>
              <a:buChar char="•"/>
            </a:pPr>
            <a:r>
              <a:rPr lang="en-CA" sz="2000" dirty="0">
                <a:solidFill>
                  <a:schemeClr val="bg1"/>
                </a:solidFill>
              </a:rPr>
              <a:t>Search and highlight coupons you want.</a:t>
            </a:r>
          </a:p>
          <a:p>
            <a:pPr marL="285750" lvl="0" indent="-285750">
              <a:buFont typeface="Arial" panose="020B0604020202020204" pitchFamily="34" charset="0"/>
              <a:buChar char="•"/>
            </a:pPr>
            <a:r>
              <a:rPr lang="en-CA" sz="2000" dirty="0">
                <a:solidFill>
                  <a:schemeClr val="bg1"/>
                </a:solidFill>
              </a:rPr>
              <a:t>Go shopping in your local stores and keep all receipts.</a:t>
            </a:r>
          </a:p>
          <a:p>
            <a:pPr marL="285750" lvl="0" indent="-285750">
              <a:buFont typeface="Arial" panose="020B0604020202020204" pitchFamily="34" charset="0"/>
              <a:buChar char="•"/>
            </a:pPr>
            <a:r>
              <a:rPr lang="en-CA" sz="2000" dirty="0">
                <a:solidFill>
                  <a:schemeClr val="bg1"/>
                </a:solidFill>
              </a:rPr>
              <a:t>Once you are done, take a snapshot of your receipts and submit them.</a:t>
            </a:r>
          </a:p>
        </p:txBody>
      </p:sp>
      <p:sp>
        <p:nvSpPr>
          <p:cNvPr id="14" name="Text Placeholder 2">
            <a:extLst>
              <a:ext uri="{FF2B5EF4-FFF2-40B4-BE49-F238E27FC236}">
                <a16:creationId xmlns:a16="http://schemas.microsoft.com/office/drawing/2014/main" id="{22D4CCBA-D90D-534B-8039-99819AB6DB0A}"/>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shopper:</a:t>
            </a:r>
            <a:endParaRPr lang="en-CA" sz="3500" dirty="0">
              <a:latin typeface="Avenir Black" panose="02000503020000020003" pitchFamily="2" charset="0"/>
            </a:endParaRPr>
          </a:p>
        </p:txBody>
      </p:sp>
      <p:sp>
        <p:nvSpPr>
          <p:cNvPr id="15" name="Rectángulo 14">
            <a:extLst>
              <a:ext uri="{FF2B5EF4-FFF2-40B4-BE49-F238E27FC236}">
                <a16:creationId xmlns:a16="http://schemas.microsoft.com/office/drawing/2014/main" id="{21A781F6-6897-BD40-91A9-1CD95C60888F}"/>
              </a:ext>
            </a:extLst>
          </p:cNvPr>
          <p:cNvSpPr/>
          <p:nvPr/>
        </p:nvSpPr>
        <p:spPr>
          <a:xfrm>
            <a:off x="457199" y="885182"/>
            <a:ext cx="6113151"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Checkout 51: Cashback</a:t>
            </a:r>
            <a:endParaRPr lang="es-MX" sz="3600" b="1" dirty="0">
              <a:solidFill>
                <a:srgbClr val="952D1A"/>
              </a:solidFill>
              <a:latin typeface="Avenir Heavy" panose="02000503020000020003" pitchFamily="2" charset="0"/>
            </a:endParaRPr>
          </a:p>
        </p:txBody>
      </p:sp>
      <p:sp>
        <p:nvSpPr>
          <p:cNvPr id="18" name="TextBox 17">
            <a:extLst>
              <a:ext uri="{FF2B5EF4-FFF2-40B4-BE49-F238E27FC236}">
                <a16:creationId xmlns:a16="http://schemas.microsoft.com/office/drawing/2014/main" id="{25A505BE-EA1A-473E-83B7-3D1CF2B92E81}"/>
              </a:ext>
            </a:extLst>
          </p:cNvPr>
          <p:cNvSpPr txBox="1"/>
          <p:nvPr/>
        </p:nvSpPr>
        <p:spPr>
          <a:xfrm>
            <a:off x="3536923" y="5234154"/>
            <a:ext cx="2407534" cy="738664"/>
          </a:xfrm>
          <a:prstGeom prst="rect">
            <a:avLst/>
          </a:prstGeom>
          <a:noFill/>
        </p:spPr>
        <p:txBody>
          <a:bodyPr wrap="square" rtlCol="0">
            <a:spAutoFit/>
          </a:bodyPr>
          <a:lstStyle/>
          <a:p>
            <a:r>
              <a:rPr lang="en-CA" sz="1400" dirty="0">
                <a:hlinkClick r:id="rId4"/>
              </a:rPr>
              <a:t>Video Tutorial: https://www.youtube.com/watch?v=Wi3Yl0aLfts</a:t>
            </a:r>
            <a:endParaRPr lang="en-CA" sz="1400" dirty="0">
              <a:solidFill>
                <a:schemeClr val="bg1"/>
              </a:solidFill>
            </a:endParaRPr>
          </a:p>
        </p:txBody>
      </p:sp>
      <p:sp>
        <p:nvSpPr>
          <p:cNvPr id="3" name="Marcador de número de diapositiva 2">
            <a:extLst>
              <a:ext uri="{FF2B5EF4-FFF2-40B4-BE49-F238E27FC236}">
                <a16:creationId xmlns:a16="http://schemas.microsoft.com/office/drawing/2014/main" id="{355C94E8-069B-BE4E-B23D-25DD2F180DF1}"/>
              </a:ext>
            </a:extLst>
          </p:cNvPr>
          <p:cNvSpPr>
            <a:spLocks noGrp="1"/>
          </p:cNvSpPr>
          <p:nvPr>
            <p:ph type="sldNum" sz="quarter" idx="14"/>
          </p:nvPr>
        </p:nvSpPr>
        <p:spPr/>
        <p:txBody>
          <a:bodyPr/>
          <a:lstStyle/>
          <a:p>
            <a:fld id="{65BC6105-8ECF-422C-9438-6249158F5CCB}" type="slidenum">
              <a:rPr lang="en-CA" smtClean="0"/>
              <a:pPr/>
              <a:t>60</a:t>
            </a:fld>
            <a:endParaRPr lang="en-CA" dirty="0"/>
          </a:p>
        </p:txBody>
      </p:sp>
      <p:sp>
        <p:nvSpPr>
          <p:cNvPr id="9" name="Rectangle 8">
            <a:extLst>
              <a:ext uri="{FF2B5EF4-FFF2-40B4-BE49-F238E27FC236}">
                <a16:creationId xmlns:a16="http://schemas.microsoft.com/office/drawing/2014/main" id="{7E273D0F-D1BE-4ABB-B764-AE3DD5E79CA2}"/>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312145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7D87219-85F0-F446-A2C1-612427769CB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3312" r="32833"/>
          <a:stretch/>
        </p:blipFill>
        <p:spPr>
          <a:xfrm>
            <a:off x="6599487" y="0"/>
            <a:ext cx="2544513" cy="6021287"/>
          </a:xfrm>
          <a:prstGeom prst="rect">
            <a:avLst/>
          </a:prstGeom>
        </p:spPr>
      </p:pic>
      <p:sp>
        <p:nvSpPr>
          <p:cNvPr id="12" name="Rectángulo 11">
            <a:extLst>
              <a:ext uri="{FF2B5EF4-FFF2-40B4-BE49-F238E27FC236}">
                <a16:creationId xmlns:a16="http://schemas.microsoft.com/office/drawing/2014/main" id="{10288E62-8ED3-9F47-83C2-86D44813BE09}"/>
              </a:ext>
            </a:extLst>
          </p:cNvPr>
          <p:cNvSpPr/>
          <p:nvPr/>
        </p:nvSpPr>
        <p:spPr>
          <a:xfrm>
            <a:off x="6599488" y="0"/>
            <a:ext cx="256238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Text Placeholder 2">
            <a:extLst>
              <a:ext uri="{FF2B5EF4-FFF2-40B4-BE49-F238E27FC236}">
                <a16:creationId xmlns:a16="http://schemas.microsoft.com/office/drawing/2014/main" id="{91044324-AE07-084B-8800-9782D4276B18}"/>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a:t>
            </a:r>
            <a:r>
              <a:rPr lang="en-CA" sz="4000" dirty="0" err="1">
                <a:latin typeface="Avenir Black" panose="02000503020000020003" pitchFamily="2" charset="0"/>
              </a:rPr>
              <a:t>shoper</a:t>
            </a:r>
            <a:r>
              <a:rPr lang="en-CA" sz="4000" dirty="0">
                <a:latin typeface="Avenir Black" panose="02000503020000020003" pitchFamily="2" charset="0"/>
              </a:rPr>
              <a:t>:</a:t>
            </a:r>
            <a:endParaRPr lang="en-CA" sz="3500" dirty="0">
              <a:latin typeface="Avenir Black" panose="02000503020000020003" pitchFamily="2" charset="0"/>
            </a:endParaRPr>
          </a:p>
        </p:txBody>
      </p:sp>
      <p:sp>
        <p:nvSpPr>
          <p:cNvPr id="11" name="Rectángulo 10">
            <a:extLst>
              <a:ext uri="{FF2B5EF4-FFF2-40B4-BE49-F238E27FC236}">
                <a16:creationId xmlns:a16="http://schemas.microsoft.com/office/drawing/2014/main" id="{67EC458F-AA0C-2749-9C80-F363969312CB}"/>
              </a:ext>
            </a:extLst>
          </p:cNvPr>
          <p:cNvSpPr/>
          <p:nvPr/>
        </p:nvSpPr>
        <p:spPr>
          <a:xfrm>
            <a:off x="457199" y="885182"/>
            <a:ext cx="6113151"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Final Couponing Tips</a:t>
            </a:r>
            <a:endParaRPr lang="es-MX" sz="3600" b="1" dirty="0">
              <a:solidFill>
                <a:srgbClr val="952D1A"/>
              </a:solidFill>
              <a:latin typeface="Avenir Heavy" panose="02000503020000020003" pitchFamily="2" charset="0"/>
            </a:endParaRPr>
          </a:p>
        </p:txBody>
      </p:sp>
      <p:sp>
        <p:nvSpPr>
          <p:cNvPr id="7" name="Content Placeholder 5">
            <a:extLst>
              <a:ext uri="{FF2B5EF4-FFF2-40B4-BE49-F238E27FC236}">
                <a16:creationId xmlns:a16="http://schemas.microsoft.com/office/drawing/2014/main" id="{A3EF43A1-A211-C14A-9C3F-B49A28F78BC5}"/>
              </a:ext>
            </a:extLst>
          </p:cNvPr>
          <p:cNvSpPr>
            <a:spLocks noGrp="1"/>
          </p:cNvSpPr>
          <p:nvPr>
            <p:ph sz="quarter" idx="16"/>
          </p:nvPr>
        </p:nvSpPr>
        <p:spPr>
          <a:xfrm>
            <a:off x="457198" y="1756229"/>
            <a:ext cx="6113151" cy="4409074"/>
          </a:xfrm>
        </p:spPr>
        <p:txBody>
          <a:bodyPr>
            <a:normAutofit/>
          </a:bodyPr>
          <a:lstStyle/>
          <a:p>
            <a:pPr lvl="0"/>
            <a:r>
              <a:rPr lang="en-CA" sz="2000" b="1" dirty="0">
                <a:solidFill>
                  <a:srgbClr val="952D1A"/>
                </a:solidFill>
                <a:latin typeface="Avenir Heavy" panose="02000503020000020003" pitchFamily="2" charset="0"/>
              </a:rPr>
              <a:t>Only buy what you really need.  </a:t>
            </a:r>
            <a:r>
              <a:rPr lang="en-CA" sz="2000" dirty="0"/>
              <a:t>Don’t buy something because you have found a coupon for it.</a:t>
            </a:r>
          </a:p>
          <a:p>
            <a:r>
              <a:rPr lang="en-CA" sz="2000" dirty="0"/>
              <a:t> </a:t>
            </a:r>
          </a:p>
          <a:p>
            <a:pPr lvl="0"/>
            <a:r>
              <a:rPr lang="en-CA" sz="2000" b="1" dirty="0">
                <a:solidFill>
                  <a:srgbClr val="952D1A"/>
                </a:solidFill>
                <a:latin typeface="Avenir Heavy" panose="02000503020000020003" pitchFamily="2" charset="0"/>
              </a:rPr>
              <a:t>It pays to check. </a:t>
            </a:r>
            <a:r>
              <a:rPr lang="en-CA" sz="2000" dirty="0"/>
              <a:t>A brand name with a coupon is not always cheaper than discount brands.  Buying the same item at a more expensive store that accepts your coupon could still be more expensive.  </a:t>
            </a:r>
          </a:p>
          <a:p>
            <a:r>
              <a:rPr lang="en-CA" sz="2000" dirty="0"/>
              <a:t> </a:t>
            </a:r>
          </a:p>
          <a:p>
            <a:pPr lvl="0"/>
            <a:r>
              <a:rPr lang="en-CA" sz="2000" b="1" dirty="0">
                <a:solidFill>
                  <a:srgbClr val="952D1A"/>
                </a:solidFill>
                <a:latin typeface="Avenir Heavy" panose="02000503020000020003" pitchFamily="2" charset="0"/>
              </a:rPr>
              <a:t>Grab Many: </a:t>
            </a:r>
            <a:r>
              <a:rPr lang="en-CA" sz="2000" dirty="0"/>
              <a:t>See a free coupon booklet or magazine?  Don’t just grab one, grab several!  Even if coupons are limited to one per transaction, you can use them again on another trip.  Just watch for the expiry date.</a:t>
            </a:r>
          </a:p>
          <a:p>
            <a:r>
              <a:rPr lang="en-CA" sz="2000" dirty="0"/>
              <a:t> </a:t>
            </a:r>
          </a:p>
          <a:p>
            <a:endParaRPr lang="en-CA" dirty="0"/>
          </a:p>
          <a:p>
            <a:endParaRPr lang="en-CA" dirty="0"/>
          </a:p>
          <a:p>
            <a:endParaRPr lang="en-CA" dirty="0"/>
          </a:p>
        </p:txBody>
      </p:sp>
      <p:sp>
        <p:nvSpPr>
          <p:cNvPr id="2" name="Marcador de número de diapositiva 1">
            <a:extLst>
              <a:ext uri="{FF2B5EF4-FFF2-40B4-BE49-F238E27FC236}">
                <a16:creationId xmlns:a16="http://schemas.microsoft.com/office/drawing/2014/main" id="{88D9BD24-C7FE-BF4D-83F5-841256DC6CE0}"/>
              </a:ext>
            </a:extLst>
          </p:cNvPr>
          <p:cNvSpPr>
            <a:spLocks noGrp="1"/>
          </p:cNvSpPr>
          <p:nvPr>
            <p:ph type="sldNum" sz="quarter" idx="14"/>
          </p:nvPr>
        </p:nvSpPr>
        <p:spPr/>
        <p:txBody>
          <a:bodyPr/>
          <a:lstStyle/>
          <a:p>
            <a:fld id="{65BC6105-8ECF-422C-9438-6249158F5CCB}" type="slidenum">
              <a:rPr lang="en-CA" smtClean="0"/>
              <a:pPr/>
              <a:t>61</a:t>
            </a:fld>
            <a:endParaRPr lang="en-CA" dirty="0"/>
          </a:p>
        </p:txBody>
      </p:sp>
      <p:sp>
        <p:nvSpPr>
          <p:cNvPr id="9" name="Rectangle 8">
            <a:extLst>
              <a:ext uri="{FF2B5EF4-FFF2-40B4-BE49-F238E27FC236}">
                <a16:creationId xmlns:a16="http://schemas.microsoft.com/office/drawing/2014/main" id="{AAEEEC47-CE3B-4452-8014-42AD87B97EF1}"/>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802324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7D87219-85F0-F446-A2C1-612427769C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8286" r="33225"/>
          <a:stretch/>
        </p:blipFill>
        <p:spPr>
          <a:xfrm>
            <a:off x="6570349" y="0"/>
            <a:ext cx="2573651" cy="6021288"/>
          </a:xfrm>
          <a:prstGeom prst="rect">
            <a:avLst/>
          </a:prstGeom>
        </p:spPr>
      </p:pic>
      <p:sp>
        <p:nvSpPr>
          <p:cNvPr id="12" name="Rectángulo 11">
            <a:extLst>
              <a:ext uri="{FF2B5EF4-FFF2-40B4-BE49-F238E27FC236}">
                <a16:creationId xmlns:a16="http://schemas.microsoft.com/office/drawing/2014/main" id="{10288E62-8ED3-9F47-83C2-86D44813BE09}"/>
              </a:ext>
            </a:extLst>
          </p:cNvPr>
          <p:cNvSpPr/>
          <p:nvPr/>
        </p:nvSpPr>
        <p:spPr>
          <a:xfrm>
            <a:off x="6570350" y="0"/>
            <a:ext cx="256238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Text Placeholder 2">
            <a:extLst>
              <a:ext uri="{FF2B5EF4-FFF2-40B4-BE49-F238E27FC236}">
                <a16:creationId xmlns:a16="http://schemas.microsoft.com/office/drawing/2014/main" id="{91044324-AE07-084B-8800-9782D4276B18}"/>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The </a:t>
            </a:r>
            <a:r>
              <a:rPr lang="en-CA" sz="4000" dirty="0" err="1">
                <a:latin typeface="Avenir Black" panose="02000503020000020003" pitchFamily="2" charset="0"/>
              </a:rPr>
              <a:t>froogle</a:t>
            </a:r>
            <a:r>
              <a:rPr lang="en-CA" sz="4000" dirty="0">
                <a:latin typeface="Avenir Black" panose="02000503020000020003" pitchFamily="2" charset="0"/>
              </a:rPr>
              <a:t> </a:t>
            </a:r>
            <a:r>
              <a:rPr lang="en-CA" sz="4000" dirty="0" err="1">
                <a:latin typeface="Avenir Black" panose="02000503020000020003" pitchFamily="2" charset="0"/>
              </a:rPr>
              <a:t>shoper</a:t>
            </a:r>
            <a:r>
              <a:rPr lang="en-CA" sz="4000" dirty="0">
                <a:latin typeface="Avenir Black" panose="02000503020000020003" pitchFamily="2" charset="0"/>
              </a:rPr>
              <a:t>:</a:t>
            </a:r>
            <a:endParaRPr lang="en-CA" sz="3500" dirty="0">
              <a:latin typeface="Avenir Black" panose="02000503020000020003" pitchFamily="2" charset="0"/>
            </a:endParaRPr>
          </a:p>
        </p:txBody>
      </p:sp>
      <p:sp>
        <p:nvSpPr>
          <p:cNvPr id="11" name="Rectángulo 10">
            <a:extLst>
              <a:ext uri="{FF2B5EF4-FFF2-40B4-BE49-F238E27FC236}">
                <a16:creationId xmlns:a16="http://schemas.microsoft.com/office/drawing/2014/main" id="{67EC458F-AA0C-2749-9C80-F363969312CB}"/>
              </a:ext>
            </a:extLst>
          </p:cNvPr>
          <p:cNvSpPr/>
          <p:nvPr/>
        </p:nvSpPr>
        <p:spPr>
          <a:xfrm>
            <a:off x="457199" y="885182"/>
            <a:ext cx="6113151"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Final Couponing Tips</a:t>
            </a:r>
            <a:endParaRPr lang="es-MX" sz="3600" b="1" dirty="0">
              <a:solidFill>
                <a:srgbClr val="952D1A"/>
              </a:solidFill>
              <a:latin typeface="Avenir Heavy" panose="02000503020000020003" pitchFamily="2" charset="0"/>
            </a:endParaRPr>
          </a:p>
        </p:txBody>
      </p:sp>
      <p:sp>
        <p:nvSpPr>
          <p:cNvPr id="9" name="Content Placeholder 5">
            <a:extLst>
              <a:ext uri="{FF2B5EF4-FFF2-40B4-BE49-F238E27FC236}">
                <a16:creationId xmlns:a16="http://schemas.microsoft.com/office/drawing/2014/main" id="{BF9A643C-57D5-9E42-91B3-D12C414CE1C2}"/>
              </a:ext>
            </a:extLst>
          </p:cNvPr>
          <p:cNvSpPr txBox="1">
            <a:spLocks/>
          </p:cNvSpPr>
          <p:nvPr/>
        </p:nvSpPr>
        <p:spPr>
          <a:xfrm>
            <a:off x="457199" y="1712686"/>
            <a:ext cx="5900058" cy="4524626"/>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000" b="1" dirty="0">
                <a:solidFill>
                  <a:srgbClr val="952D1A"/>
                </a:solidFill>
                <a:latin typeface="Avenir Heavy" panose="02000503020000020003" pitchFamily="2" charset="0"/>
              </a:rPr>
              <a:t>Write to Manufacturers:  </a:t>
            </a:r>
            <a:r>
              <a:rPr lang="en-CA" sz="2000" dirty="0"/>
              <a:t>If you are really hoping to get a better deal, write or email the manufacturers of the products you love.  You may likely get some coupons out of appreciation.  Extreme </a:t>
            </a:r>
            <a:r>
              <a:rPr lang="en-CA" sz="2000" dirty="0" err="1"/>
              <a:t>couponers</a:t>
            </a:r>
            <a:r>
              <a:rPr lang="en-CA" sz="2000" dirty="0"/>
              <a:t> will attest that this works quite often.</a:t>
            </a:r>
          </a:p>
          <a:p>
            <a:r>
              <a:rPr lang="en-CA" sz="2000" b="1" dirty="0"/>
              <a:t> </a:t>
            </a:r>
            <a:endParaRPr lang="en-CA" sz="2000" dirty="0"/>
          </a:p>
          <a:p>
            <a:r>
              <a:rPr lang="en-CA" sz="2000" b="1" dirty="0">
                <a:solidFill>
                  <a:srgbClr val="952D1A"/>
                </a:solidFill>
                <a:latin typeface="Avenir Heavy" panose="02000503020000020003" pitchFamily="2" charset="0"/>
              </a:rPr>
              <a:t>Know the terms and conditions </a:t>
            </a:r>
            <a:r>
              <a:rPr lang="en-CA" sz="2000" dirty="0"/>
              <a:t>of your coupon before going out so you are prepared to explain the coupon at check-out if needed.  Shoppers behind you will also be grateful if you know what you are doing and are not holding up line.</a:t>
            </a:r>
          </a:p>
          <a:p>
            <a:endParaRPr lang="en-CA" sz="2000" dirty="0"/>
          </a:p>
          <a:p>
            <a:endParaRPr lang="en-CA" dirty="0"/>
          </a:p>
          <a:p>
            <a:endParaRPr lang="en-CA" dirty="0"/>
          </a:p>
        </p:txBody>
      </p:sp>
      <p:sp>
        <p:nvSpPr>
          <p:cNvPr id="2" name="Marcador de número de diapositiva 1">
            <a:extLst>
              <a:ext uri="{FF2B5EF4-FFF2-40B4-BE49-F238E27FC236}">
                <a16:creationId xmlns:a16="http://schemas.microsoft.com/office/drawing/2014/main" id="{0BA71F71-C285-6C45-81FE-21FB56B753E7}"/>
              </a:ext>
            </a:extLst>
          </p:cNvPr>
          <p:cNvSpPr>
            <a:spLocks noGrp="1"/>
          </p:cNvSpPr>
          <p:nvPr>
            <p:ph type="sldNum" sz="quarter" idx="14"/>
          </p:nvPr>
        </p:nvSpPr>
        <p:spPr/>
        <p:txBody>
          <a:bodyPr/>
          <a:lstStyle/>
          <a:p>
            <a:fld id="{65BC6105-8ECF-422C-9438-6249158F5CCB}" type="slidenum">
              <a:rPr lang="en-CA" smtClean="0"/>
              <a:pPr/>
              <a:t>62</a:t>
            </a:fld>
            <a:endParaRPr lang="en-CA" dirty="0"/>
          </a:p>
        </p:txBody>
      </p:sp>
    </p:spTree>
    <p:extLst>
      <p:ext uri="{BB962C8B-B14F-4D97-AF65-F5344CB8AC3E}">
        <p14:creationId xmlns:p14="http://schemas.microsoft.com/office/powerpoint/2010/main" val="10321741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200" y="188640"/>
            <a:ext cx="8229600" cy="1375274"/>
          </a:xfrm>
        </p:spPr>
        <p:txBody>
          <a:bodyPr>
            <a:normAutofit/>
          </a:bodyPr>
          <a:lstStyle/>
          <a:p>
            <a:r>
              <a:rPr lang="en-CA" dirty="0">
                <a:solidFill>
                  <a:srgbClr val="65723A"/>
                </a:solidFill>
              </a:rPr>
              <a:t>CREDIT CARD AND debt MANAGEMENT</a:t>
            </a:r>
          </a:p>
        </p:txBody>
      </p:sp>
      <p:sp>
        <p:nvSpPr>
          <p:cNvPr id="8" name="Text Placeholder 7"/>
          <p:cNvSpPr>
            <a:spLocks noGrp="1"/>
          </p:cNvSpPr>
          <p:nvPr>
            <p:ph type="body" sz="quarter" idx="18"/>
          </p:nvPr>
        </p:nvSpPr>
        <p:spPr>
          <a:xfrm>
            <a:off x="3328549" y="2075035"/>
            <a:ext cx="4767943" cy="1489459"/>
          </a:xfrm>
        </p:spPr>
        <p:txBody>
          <a:bodyPr numCol="2">
            <a:normAutofit lnSpcReduction="10000"/>
          </a:bodyPr>
          <a:lstStyle/>
          <a:p>
            <a:pPr lvl="1"/>
            <a:r>
              <a:rPr lang="en-CA" sz="2000" dirty="0"/>
              <a:t>Mortgage</a:t>
            </a:r>
          </a:p>
          <a:p>
            <a:pPr lvl="1"/>
            <a:r>
              <a:rPr lang="en-CA" sz="2000" dirty="0"/>
              <a:t>Car loan</a:t>
            </a:r>
          </a:p>
          <a:p>
            <a:pPr lvl="1"/>
            <a:r>
              <a:rPr lang="en-CA" sz="2000" dirty="0"/>
              <a:t>Personal loans</a:t>
            </a:r>
          </a:p>
          <a:p>
            <a:pPr lvl="1"/>
            <a:r>
              <a:rPr lang="en-CA" sz="2000" dirty="0"/>
              <a:t>School loan</a:t>
            </a:r>
          </a:p>
          <a:p>
            <a:pPr lvl="1"/>
            <a:r>
              <a:rPr lang="en-CA" sz="2000" dirty="0"/>
              <a:t>Credit cards</a:t>
            </a:r>
          </a:p>
          <a:p>
            <a:pPr lvl="1"/>
            <a:r>
              <a:rPr lang="en-CA" sz="2000" dirty="0"/>
              <a:t>Line of credit</a:t>
            </a:r>
          </a:p>
          <a:p>
            <a:pPr lvl="1"/>
            <a:endParaRPr lang="en-CA" sz="2000" dirty="0"/>
          </a:p>
        </p:txBody>
      </p:sp>
      <p:pic>
        <p:nvPicPr>
          <p:cNvPr id="9" name="Picture 8">
            <a:extLst>
              <a:ext uri="{FF2B5EF4-FFF2-40B4-BE49-F238E27FC236}">
                <a16:creationId xmlns:a16="http://schemas.microsoft.com/office/drawing/2014/main" id="{4381FA72-5719-46B1-899D-8A5BB45796BD}"/>
              </a:ext>
            </a:extLst>
          </p:cNvPr>
          <p:cNvPicPr>
            <a:picLocks noChangeAspect="1"/>
          </p:cNvPicPr>
          <p:nvPr/>
        </p:nvPicPr>
        <p:blipFill>
          <a:blip r:embed="rId2"/>
          <a:stretch>
            <a:fillRect/>
          </a:stretch>
        </p:blipFill>
        <p:spPr>
          <a:xfrm>
            <a:off x="0" y="3705225"/>
            <a:ext cx="9144000" cy="2009775"/>
          </a:xfrm>
          <a:prstGeom prst="rect">
            <a:avLst/>
          </a:prstGeom>
        </p:spPr>
      </p:pic>
      <p:sp>
        <p:nvSpPr>
          <p:cNvPr id="6" name="Text Placeholder 3">
            <a:extLst>
              <a:ext uri="{FF2B5EF4-FFF2-40B4-BE49-F238E27FC236}">
                <a16:creationId xmlns:a16="http://schemas.microsoft.com/office/drawing/2014/main" id="{7A5A071E-697C-374B-9723-D85F8D839A12}"/>
              </a:ext>
            </a:extLst>
          </p:cNvPr>
          <p:cNvSpPr>
            <a:spLocks noGrp="1"/>
          </p:cNvSpPr>
          <p:nvPr>
            <p:ph type="body" sz="quarter" idx="12"/>
          </p:nvPr>
        </p:nvSpPr>
        <p:spPr>
          <a:xfrm>
            <a:off x="248856" y="2253569"/>
            <a:ext cx="4038600" cy="381000"/>
          </a:xfrm>
        </p:spPr>
        <p:txBody>
          <a:bodyPr>
            <a:noAutofit/>
          </a:bodyPr>
          <a:lstStyle/>
          <a:p>
            <a:r>
              <a:rPr lang="en-CA" sz="2400" b="0" dirty="0"/>
              <a:t>MANAGING DEBT</a:t>
            </a:r>
          </a:p>
        </p:txBody>
      </p:sp>
      <p:pic>
        <p:nvPicPr>
          <p:cNvPr id="7" name="Imagen 8">
            <a:extLst>
              <a:ext uri="{FF2B5EF4-FFF2-40B4-BE49-F238E27FC236}">
                <a16:creationId xmlns:a16="http://schemas.microsoft.com/office/drawing/2014/main" id="{BAE11D03-48FF-40C6-8937-BF339D6816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477" y="1065600"/>
            <a:ext cx="825817" cy="843142"/>
          </a:xfrm>
          <a:prstGeom prst="rect">
            <a:avLst/>
          </a:prstGeom>
        </p:spPr>
      </p:pic>
      <p:sp>
        <p:nvSpPr>
          <p:cNvPr id="10" name="CuadroTexto 3">
            <a:extLst>
              <a:ext uri="{FF2B5EF4-FFF2-40B4-BE49-F238E27FC236}">
                <a16:creationId xmlns:a16="http://schemas.microsoft.com/office/drawing/2014/main" id="{0226C2F5-E0A1-435D-B417-C97BDEA27DB1}"/>
              </a:ext>
            </a:extLst>
          </p:cNvPr>
          <p:cNvSpPr txBox="1"/>
          <p:nvPr/>
        </p:nvSpPr>
        <p:spPr>
          <a:xfrm>
            <a:off x="1838725" y="1335313"/>
            <a:ext cx="6418199" cy="369332"/>
          </a:xfrm>
          <a:prstGeom prst="rect">
            <a:avLst/>
          </a:prstGeom>
          <a:noFill/>
        </p:spPr>
        <p:txBody>
          <a:bodyPr wrap="square" rtlCol="0">
            <a:spAutoFit/>
          </a:bodyPr>
          <a:lstStyle/>
          <a:p>
            <a:r>
              <a:rPr lang="en-CA" dirty="0">
                <a:solidFill>
                  <a:srgbClr val="5D7344"/>
                </a:solidFill>
              </a:rPr>
              <a:t>BIG IDEA:  Credit is a helpful tool but it can get out of control.</a:t>
            </a:r>
            <a:endParaRPr lang="es-MX" dirty="0"/>
          </a:p>
        </p:txBody>
      </p:sp>
      <p:sp>
        <p:nvSpPr>
          <p:cNvPr id="2" name="Marcador de número de diapositiva 1">
            <a:extLst>
              <a:ext uri="{FF2B5EF4-FFF2-40B4-BE49-F238E27FC236}">
                <a16:creationId xmlns:a16="http://schemas.microsoft.com/office/drawing/2014/main" id="{2B12EB42-603F-3944-9A7A-A0D5DFA1A059}"/>
              </a:ext>
            </a:extLst>
          </p:cNvPr>
          <p:cNvSpPr>
            <a:spLocks noGrp="1"/>
          </p:cNvSpPr>
          <p:nvPr>
            <p:ph type="sldNum" sz="quarter" idx="14"/>
          </p:nvPr>
        </p:nvSpPr>
        <p:spPr/>
        <p:txBody>
          <a:bodyPr/>
          <a:lstStyle/>
          <a:p>
            <a:fld id="{65BC6105-8ECF-422C-9438-6249158F5CCB}" type="slidenum">
              <a:rPr lang="en-CA" smtClean="0"/>
              <a:pPr/>
              <a:t>63</a:t>
            </a:fld>
            <a:endParaRPr lang="en-CA" dirty="0"/>
          </a:p>
        </p:txBody>
      </p:sp>
      <p:sp>
        <p:nvSpPr>
          <p:cNvPr id="11" name="Rectangle 10">
            <a:extLst>
              <a:ext uri="{FF2B5EF4-FFF2-40B4-BE49-F238E27FC236}">
                <a16:creationId xmlns:a16="http://schemas.microsoft.com/office/drawing/2014/main" id="{5AD0799C-24A1-4605-B6A0-ADDC241381B1}"/>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247298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5C745F6-21CF-CA40-8ABF-14A0008BDCC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Managing debt:</a:t>
            </a:r>
            <a:endParaRPr lang="en-CA" sz="3500" dirty="0">
              <a:latin typeface="Avenir Black" panose="02000503020000020003" pitchFamily="2" charset="0"/>
            </a:endParaRPr>
          </a:p>
        </p:txBody>
      </p:sp>
      <p:sp>
        <p:nvSpPr>
          <p:cNvPr id="8" name="Rectángulo 7">
            <a:extLst>
              <a:ext uri="{FF2B5EF4-FFF2-40B4-BE49-F238E27FC236}">
                <a16:creationId xmlns:a16="http://schemas.microsoft.com/office/drawing/2014/main" id="{67DD9424-2A97-5E46-899A-96A85BEEEB55}"/>
              </a:ext>
            </a:extLst>
          </p:cNvPr>
          <p:cNvSpPr/>
          <p:nvPr/>
        </p:nvSpPr>
        <p:spPr>
          <a:xfrm>
            <a:off x="457199" y="885182"/>
            <a:ext cx="5377543"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Warning Signs: Checklist</a:t>
            </a:r>
            <a:endParaRPr lang="es-MX" sz="3600" b="1" dirty="0">
              <a:solidFill>
                <a:srgbClr val="952D1A"/>
              </a:solidFill>
              <a:latin typeface="Avenir Heavy" panose="02000503020000020003" pitchFamily="2" charset="0"/>
            </a:endParaRPr>
          </a:p>
        </p:txBody>
      </p:sp>
      <p:sp>
        <p:nvSpPr>
          <p:cNvPr id="13" name="Text Placeholder 7">
            <a:extLst>
              <a:ext uri="{FF2B5EF4-FFF2-40B4-BE49-F238E27FC236}">
                <a16:creationId xmlns:a16="http://schemas.microsoft.com/office/drawing/2014/main" id="{FDED7BBF-5729-7543-9340-8358F4D3797E}"/>
              </a:ext>
            </a:extLst>
          </p:cNvPr>
          <p:cNvSpPr txBox="1">
            <a:spLocks/>
          </p:cNvSpPr>
          <p:nvPr/>
        </p:nvSpPr>
        <p:spPr>
          <a:xfrm>
            <a:off x="547080" y="2032000"/>
            <a:ext cx="4835147" cy="3940818"/>
          </a:xfrm>
          <a:prstGeom prst="rect">
            <a:avLst/>
          </a:prstGeom>
        </p:spPr>
        <p:txBody>
          <a:bodyPr vert="horz" lIns="91440" tIns="45720" rIns="91440" bIns="45720" rtlCol="0">
            <a:no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lang="en-US" altLang="en-US" sz="2000" dirty="0">
                <a:solidFill>
                  <a:schemeClr val="accent1">
                    <a:lumMod val="75000"/>
                    <a:lumOff val="25000"/>
                  </a:schemeClr>
                </a:solidFill>
              </a:rPr>
              <a:t>You use your credit cards as a necessity instead of a convenience.</a:t>
            </a:r>
          </a:p>
          <a:p>
            <a:pPr>
              <a:buFontTx/>
              <a:buChar char="•"/>
            </a:pPr>
            <a:endParaRPr lang="en-US" altLang="en-US" sz="2000" dirty="0">
              <a:solidFill>
                <a:schemeClr val="accent1">
                  <a:lumMod val="75000"/>
                  <a:lumOff val="25000"/>
                </a:schemeClr>
              </a:solidFill>
            </a:endParaRPr>
          </a:p>
          <a:p>
            <a:pPr>
              <a:buFontTx/>
              <a:buChar char="•"/>
            </a:pPr>
            <a:r>
              <a:rPr lang="en-US" altLang="en-US" sz="2000" dirty="0">
                <a:solidFill>
                  <a:schemeClr val="accent1">
                    <a:lumMod val="75000"/>
                    <a:lumOff val="25000"/>
                  </a:schemeClr>
                </a:solidFill>
              </a:rPr>
              <a:t>You use credit or cash advances for your daily living expenses.</a:t>
            </a:r>
          </a:p>
          <a:p>
            <a:pPr>
              <a:buFontTx/>
              <a:buChar char="•"/>
            </a:pPr>
            <a:endParaRPr lang="en-US" altLang="en-US" sz="2000" dirty="0">
              <a:solidFill>
                <a:schemeClr val="accent1">
                  <a:lumMod val="75000"/>
                  <a:lumOff val="25000"/>
                </a:schemeClr>
              </a:solidFill>
            </a:endParaRPr>
          </a:p>
          <a:p>
            <a:pPr>
              <a:buFontTx/>
              <a:buChar char="•"/>
            </a:pPr>
            <a:r>
              <a:rPr lang="en-US" altLang="en-US" sz="2000" dirty="0">
                <a:solidFill>
                  <a:schemeClr val="accent1">
                    <a:lumMod val="75000"/>
                    <a:lumOff val="25000"/>
                  </a:schemeClr>
                </a:solidFill>
              </a:rPr>
              <a:t>You miss payment or due dates.</a:t>
            </a:r>
          </a:p>
        </p:txBody>
      </p:sp>
      <p:pic>
        <p:nvPicPr>
          <p:cNvPr id="14" name="Picture 10">
            <a:extLst>
              <a:ext uri="{FF2B5EF4-FFF2-40B4-BE49-F238E27FC236}">
                <a16:creationId xmlns:a16="http://schemas.microsoft.com/office/drawing/2014/main" id="{A57A15B4-0280-A041-A27B-4D6EBFADF1C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538704" y="1928578"/>
            <a:ext cx="2067540" cy="1960515"/>
          </a:xfrm>
          <a:prstGeom prst="rect">
            <a:avLst/>
          </a:prstGeom>
        </p:spPr>
      </p:pic>
      <p:sp>
        <p:nvSpPr>
          <p:cNvPr id="6" name="Rectángulo 5">
            <a:extLst>
              <a:ext uri="{FF2B5EF4-FFF2-40B4-BE49-F238E27FC236}">
                <a16:creationId xmlns:a16="http://schemas.microsoft.com/office/drawing/2014/main" id="{72BB8112-4878-4384-8BB6-0FA1FA76B1BD}"/>
              </a:ext>
            </a:extLst>
          </p:cNvPr>
          <p:cNvSpPr/>
          <p:nvPr/>
        </p:nvSpPr>
        <p:spPr>
          <a:xfrm>
            <a:off x="5834742" y="0"/>
            <a:ext cx="3331013"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Marcador de número de diapositiva 1">
            <a:extLst>
              <a:ext uri="{FF2B5EF4-FFF2-40B4-BE49-F238E27FC236}">
                <a16:creationId xmlns:a16="http://schemas.microsoft.com/office/drawing/2014/main" id="{6F736477-94E1-0C41-A17D-C44AAE389162}"/>
              </a:ext>
            </a:extLst>
          </p:cNvPr>
          <p:cNvSpPr>
            <a:spLocks noGrp="1"/>
          </p:cNvSpPr>
          <p:nvPr>
            <p:ph type="sldNum" sz="quarter" idx="14"/>
          </p:nvPr>
        </p:nvSpPr>
        <p:spPr/>
        <p:txBody>
          <a:bodyPr/>
          <a:lstStyle/>
          <a:p>
            <a:fld id="{65BC6105-8ECF-422C-9438-6249158F5CCB}" type="slidenum">
              <a:rPr lang="en-CA" smtClean="0"/>
              <a:pPr/>
              <a:t>64</a:t>
            </a:fld>
            <a:endParaRPr lang="en-CA" dirty="0"/>
          </a:p>
        </p:txBody>
      </p:sp>
      <p:sp>
        <p:nvSpPr>
          <p:cNvPr id="9" name="Rectangle 8">
            <a:extLst>
              <a:ext uri="{FF2B5EF4-FFF2-40B4-BE49-F238E27FC236}">
                <a16:creationId xmlns:a16="http://schemas.microsoft.com/office/drawing/2014/main" id="{A48FAD3F-D7D6-4B5B-B137-84E124B1B133}"/>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428484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5C745F6-21CF-CA40-8ABF-14A0008BDCC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Managing debt:</a:t>
            </a:r>
            <a:endParaRPr lang="en-CA" sz="3500" dirty="0">
              <a:latin typeface="Avenir Black" panose="02000503020000020003" pitchFamily="2" charset="0"/>
            </a:endParaRPr>
          </a:p>
        </p:txBody>
      </p:sp>
      <p:sp>
        <p:nvSpPr>
          <p:cNvPr id="8" name="Rectángulo 7">
            <a:extLst>
              <a:ext uri="{FF2B5EF4-FFF2-40B4-BE49-F238E27FC236}">
                <a16:creationId xmlns:a16="http://schemas.microsoft.com/office/drawing/2014/main" id="{67DD9424-2A97-5E46-899A-96A85BEEEB55}"/>
              </a:ext>
            </a:extLst>
          </p:cNvPr>
          <p:cNvSpPr/>
          <p:nvPr/>
        </p:nvSpPr>
        <p:spPr>
          <a:xfrm>
            <a:off x="457199" y="885182"/>
            <a:ext cx="5377543"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Warning Signs: Checklist</a:t>
            </a:r>
            <a:endParaRPr lang="es-MX" sz="3600" b="1" dirty="0">
              <a:solidFill>
                <a:srgbClr val="952D1A"/>
              </a:solidFill>
              <a:latin typeface="Avenir Heavy" panose="02000503020000020003" pitchFamily="2" charset="0"/>
            </a:endParaRPr>
          </a:p>
        </p:txBody>
      </p:sp>
      <p:sp>
        <p:nvSpPr>
          <p:cNvPr id="13" name="Text Placeholder 7">
            <a:extLst>
              <a:ext uri="{FF2B5EF4-FFF2-40B4-BE49-F238E27FC236}">
                <a16:creationId xmlns:a16="http://schemas.microsoft.com/office/drawing/2014/main" id="{FDED7BBF-5729-7543-9340-8358F4D3797E}"/>
              </a:ext>
            </a:extLst>
          </p:cNvPr>
          <p:cNvSpPr txBox="1">
            <a:spLocks/>
          </p:cNvSpPr>
          <p:nvPr/>
        </p:nvSpPr>
        <p:spPr>
          <a:xfrm>
            <a:off x="547080" y="2032000"/>
            <a:ext cx="4869871" cy="3940818"/>
          </a:xfrm>
          <a:prstGeom prst="rect">
            <a:avLst/>
          </a:prstGeom>
        </p:spPr>
        <p:txBody>
          <a:bodyPr vert="horz" lIns="91440" tIns="45720" rIns="91440" bIns="45720" rtlCol="0">
            <a:no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lang="en-US" altLang="en-US" sz="2000" dirty="0">
                <a:solidFill>
                  <a:schemeClr val="accent1">
                    <a:lumMod val="75000"/>
                    <a:lumOff val="25000"/>
                  </a:schemeClr>
                </a:solidFill>
              </a:rPr>
              <a:t>You’</a:t>
            </a:r>
            <a:r>
              <a:rPr lang="en-CA" sz="2000" dirty="0">
                <a:solidFill>
                  <a:schemeClr val="accent1">
                    <a:lumMod val="75000"/>
                    <a:lumOff val="25000"/>
                  </a:schemeClr>
                </a:solidFill>
              </a:rPr>
              <a:t>re near the credit limit on most of your cards. </a:t>
            </a:r>
          </a:p>
          <a:p>
            <a:pPr marL="0" indent="0">
              <a:buNone/>
            </a:pPr>
            <a:endParaRPr lang="en-US" altLang="en-US" sz="2000" dirty="0">
              <a:solidFill>
                <a:schemeClr val="accent1">
                  <a:lumMod val="75000"/>
                  <a:lumOff val="25000"/>
                </a:schemeClr>
              </a:solidFill>
            </a:endParaRPr>
          </a:p>
          <a:p>
            <a:pPr>
              <a:buFontTx/>
              <a:buChar char="•"/>
            </a:pPr>
            <a:r>
              <a:rPr lang="en-US" altLang="en-US" sz="2000" dirty="0">
                <a:solidFill>
                  <a:schemeClr val="accent1">
                    <a:lumMod val="75000"/>
                    <a:lumOff val="25000"/>
                  </a:schemeClr>
                </a:solidFill>
              </a:rPr>
              <a:t>You </a:t>
            </a:r>
            <a:r>
              <a:rPr lang="en-CA" sz="2000" dirty="0">
                <a:solidFill>
                  <a:schemeClr val="accent1">
                    <a:lumMod val="75000"/>
                    <a:lumOff val="25000"/>
                  </a:schemeClr>
                </a:solidFill>
              </a:rPr>
              <a:t>borrow from one card to pay another.</a:t>
            </a:r>
            <a:endParaRPr lang="en-US" altLang="en-US" sz="2000" dirty="0">
              <a:solidFill>
                <a:schemeClr val="accent1">
                  <a:lumMod val="75000"/>
                  <a:lumOff val="25000"/>
                </a:schemeClr>
              </a:solidFill>
            </a:endParaRPr>
          </a:p>
          <a:p>
            <a:pPr>
              <a:buFontTx/>
              <a:buChar char="•"/>
            </a:pPr>
            <a:endParaRPr lang="en-US" altLang="en-US" sz="2000" dirty="0">
              <a:solidFill>
                <a:schemeClr val="accent1">
                  <a:lumMod val="75000"/>
                  <a:lumOff val="25000"/>
                </a:schemeClr>
              </a:solidFill>
            </a:endParaRPr>
          </a:p>
          <a:p>
            <a:pPr>
              <a:buFontTx/>
              <a:buChar char="•"/>
            </a:pPr>
            <a:r>
              <a:rPr lang="en-US" altLang="en-US" sz="2000" dirty="0">
                <a:solidFill>
                  <a:schemeClr val="accent1">
                    <a:lumMod val="75000"/>
                    <a:lumOff val="25000"/>
                  </a:schemeClr>
                </a:solidFill>
              </a:rPr>
              <a:t>You </a:t>
            </a:r>
            <a:r>
              <a:rPr lang="en-CA" sz="2000" dirty="0">
                <a:solidFill>
                  <a:schemeClr val="accent1">
                    <a:lumMod val="75000"/>
                    <a:lumOff val="25000"/>
                  </a:schemeClr>
                </a:solidFill>
              </a:rPr>
              <a:t>You transfer balances every few months just before the introductory offer expires.</a:t>
            </a:r>
          </a:p>
        </p:txBody>
      </p:sp>
      <p:sp>
        <p:nvSpPr>
          <p:cNvPr id="2" name="Marcador de número de diapositiva 1">
            <a:extLst>
              <a:ext uri="{FF2B5EF4-FFF2-40B4-BE49-F238E27FC236}">
                <a16:creationId xmlns:a16="http://schemas.microsoft.com/office/drawing/2014/main" id="{B58844B4-7584-4B44-A569-6E10C272AA55}"/>
              </a:ext>
            </a:extLst>
          </p:cNvPr>
          <p:cNvSpPr>
            <a:spLocks noGrp="1"/>
          </p:cNvSpPr>
          <p:nvPr>
            <p:ph type="sldNum" sz="quarter" idx="14"/>
          </p:nvPr>
        </p:nvSpPr>
        <p:spPr/>
        <p:txBody>
          <a:bodyPr/>
          <a:lstStyle/>
          <a:p>
            <a:fld id="{65BC6105-8ECF-422C-9438-6249158F5CCB}" type="slidenum">
              <a:rPr lang="en-CA" smtClean="0"/>
              <a:pPr/>
              <a:t>65</a:t>
            </a:fld>
            <a:endParaRPr lang="en-CA" dirty="0"/>
          </a:p>
        </p:txBody>
      </p:sp>
      <p:pic>
        <p:nvPicPr>
          <p:cNvPr id="9" name="Picture 10">
            <a:extLst>
              <a:ext uri="{FF2B5EF4-FFF2-40B4-BE49-F238E27FC236}">
                <a16:creationId xmlns:a16="http://schemas.microsoft.com/office/drawing/2014/main" id="{A9004EBB-C947-9549-8E25-FCA915E33A8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538704" y="1928578"/>
            <a:ext cx="2067540" cy="1960515"/>
          </a:xfrm>
          <a:prstGeom prst="rect">
            <a:avLst/>
          </a:prstGeom>
        </p:spPr>
      </p:pic>
      <p:sp>
        <p:nvSpPr>
          <p:cNvPr id="10" name="Rectángulo 9">
            <a:extLst>
              <a:ext uri="{FF2B5EF4-FFF2-40B4-BE49-F238E27FC236}">
                <a16:creationId xmlns:a16="http://schemas.microsoft.com/office/drawing/2014/main" id="{921DA869-01A4-7644-B313-C44572D982E4}"/>
              </a:ext>
            </a:extLst>
          </p:cNvPr>
          <p:cNvSpPr/>
          <p:nvPr/>
        </p:nvSpPr>
        <p:spPr>
          <a:xfrm>
            <a:off x="5812987" y="0"/>
            <a:ext cx="3331013"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angle 10">
            <a:extLst>
              <a:ext uri="{FF2B5EF4-FFF2-40B4-BE49-F238E27FC236}">
                <a16:creationId xmlns:a16="http://schemas.microsoft.com/office/drawing/2014/main" id="{AA52DCBF-AE1E-4AE8-B572-25F76FD5317F}"/>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67279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5C745F6-21CF-CA40-8ABF-14A0008BDCC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Managing debt:</a:t>
            </a:r>
            <a:endParaRPr lang="en-CA" sz="3500" dirty="0">
              <a:latin typeface="Avenir Black" panose="02000503020000020003" pitchFamily="2" charset="0"/>
            </a:endParaRPr>
          </a:p>
        </p:txBody>
      </p:sp>
      <p:sp>
        <p:nvSpPr>
          <p:cNvPr id="8" name="Rectángulo 7">
            <a:extLst>
              <a:ext uri="{FF2B5EF4-FFF2-40B4-BE49-F238E27FC236}">
                <a16:creationId xmlns:a16="http://schemas.microsoft.com/office/drawing/2014/main" id="{67DD9424-2A97-5E46-899A-96A85BEEEB55}"/>
              </a:ext>
            </a:extLst>
          </p:cNvPr>
          <p:cNvSpPr/>
          <p:nvPr/>
        </p:nvSpPr>
        <p:spPr>
          <a:xfrm>
            <a:off x="457199" y="885182"/>
            <a:ext cx="6698344"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Taking Control: Helpful Hints</a:t>
            </a:r>
            <a:endParaRPr lang="es-MX" sz="3600" b="1" dirty="0">
              <a:solidFill>
                <a:srgbClr val="952D1A"/>
              </a:solidFill>
              <a:latin typeface="Avenir Heavy" panose="02000503020000020003" pitchFamily="2" charset="0"/>
            </a:endParaRPr>
          </a:p>
        </p:txBody>
      </p:sp>
      <p:sp>
        <p:nvSpPr>
          <p:cNvPr id="6" name="Text Placeholder 7">
            <a:extLst>
              <a:ext uri="{FF2B5EF4-FFF2-40B4-BE49-F238E27FC236}">
                <a16:creationId xmlns:a16="http://schemas.microsoft.com/office/drawing/2014/main" id="{58A74672-F280-8248-A6D8-5C6FBA43902A}"/>
              </a:ext>
            </a:extLst>
          </p:cNvPr>
          <p:cNvSpPr txBox="1">
            <a:spLocks/>
          </p:cNvSpPr>
          <p:nvPr/>
        </p:nvSpPr>
        <p:spPr>
          <a:xfrm>
            <a:off x="457199" y="1841361"/>
            <a:ext cx="6161316" cy="2919325"/>
          </a:xfrm>
          <a:prstGeom prst="rect">
            <a:avLst/>
          </a:prstGeom>
        </p:spPr>
        <p:txBody>
          <a:bodyPr vert="horz" lIns="91440" tIns="45720" rIns="91440" bIns="45720" rtlCol="0">
            <a:norm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000" dirty="0">
                <a:solidFill>
                  <a:schemeClr val="accent1">
                    <a:lumMod val="75000"/>
                    <a:lumOff val="25000"/>
                  </a:schemeClr>
                </a:solidFill>
              </a:rPr>
              <a:t>Use savings to pay off balances. </a:t>
            </a:r>
          </a:p>
          <a:p>
            <a:pPr marL="0" indent="0">
              <a:buFont typeface="Arial" pitchFamily="34" charset="0"/>
              <a:buNone/>
            </a:pPr>
            <a:endParaRPr lang="en-CA" sz="2000" dirty="0">
              <a:solidFill>
                <a:schemeClr val="accent1">
                  <a:lumMod val="75000"/>
                  <a:lumOff val="25000"/>
                </a:schemeClr>
              </a:solidFill>
            </a:endParaRPr>
          </a:p>
          <a:p>
            <a:r>
              <a:rPr lang="en-CA" sz="2000" dirty="0">
                <a:solidFill>
                  <a:schemeClr val="accent1">
                    <a:lumMod val="75000"/>
                    <a:lumOff val="25000"/>
                  </a:schemeClr>
                </a:solidFill>
              </a:rPr>
              <a:t>Pay down your highest interest rate debts first. </a:t>
            </a:r>
          </a:p>
          <a:p>
            <a:pPr marL="0" indent="0">
              <a:buFont typeface="Arial" pitchFamily="34" charset="0"/>
              <a:buNone/>
            </a:pPr>
            <a:endParaRPr lang="en-CA" sz="2000" dirty="0">
              <a:solidFill>
                <a:schemeClr val="accent1">
                  <a:lumMod val="75000"/>
                  <a:lumOff val="25000"/>
                </a:schemeClr>
              </a:solidFill>
            </a:endParaRPr>
          </a:p>
          <a:p>
            <a:r>
              <a:rPr lang="en-CA" sz="2000" dirty="0">
                <a:solidFill>
                  <a:schemeClr val="accent1">
                    <a:lumMod val="75000"/>
                    <a:lumOff val="25000"/>
                  </a:schemeClr>
                </a:solidFill>
              </a:rPr>
              <a:t>Switch to less expensive credit cards. </a:t>
            </a:r>
          </a:p>
          <a:p>
            <a:pPr marL="0" indent="0">
              <a:buFont typeface="Arial" pitchFamily="34" charset="0"/>
              <a:buNone/>
            </a:pPr>
            <a:endParaRPr lang="en-CA" sz="2000" dirty="0">
              <a:solidFill>
                <a:schemeClr val="accent1">
                  <a:lumMod val="75000"/>
                  <a:lumOff val="25000"/>
                </a:schemeClr>
              </a:solidFill>
            </a:endParaRPr>
          </a:p>
          <a:p>
            <a:r>
              <a:rPr lang="en-CA" sz="2000" dirty="0">
                <a:solidFill>
                  <a:schemeClr val="accent1">
                    <a:lumMod val="75000"/>
                    <a:lumOff val="25000"/>
                  </a:schemeClr>
                </a:solidFill>
              </a:rPr>
              <a:t>Call creditors to negotiate lower interest rates. </a:t>
            </a:r>
          </a:p>
          <a:p>
            <a:pPr marL="0" indent="0">
              <a:buFont typeface="Arial" pitchFamily="34" charset="0"/>
              <a:buNone/>
            </a:pPr>
            <a:endParaRPr lang="en-CA" sz="1800" dirty="0">
              <a:solidFill>
                <a:schemeClr val="accent1">
                  <a:lumMod val="75000"/>
                  <a:lumOff val="25000"/>
                </a:schemeClr>
              </a:solidFill>
            </a:endParaRPr>
          </a:p>
        </p:txBody>
      </p:sp>
      <p:pic>
        <p:nvPicPr>
          <p:cNvPr id="9" name="Imagen 8">
            <a:extLst>
              <a:ext uri="{FF2B5EF4-FFF2-40B4-BE49-F238E27FC236}">
                <a16:creationId xmlns:a16="http://schemas.microsoft.com/office/drawing/2014/main" id="{9A77729A-4FD4-D24B-AADE-02BB02FBBFB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4790" t="-50" r="56917"/>
          <a:stretch/>
        </p:blipFill>
        <p:spPr>
          <a:xfrm>
            <a:off x="6588223" y="-2996"/>
            <a:ext cx="2562386" cy="6021288"/>
          </a:xfrm>
          <a:prstGeom prst="rect">
            <a:avLst/>
          </a:prstGeom>
        </p:spPr>
      </p:pic>
      <p:sp>
        <p:nvSpPr>
          <p:cNvPr id="10" name="Rectángulo 9">
            <a:extLst>
              <a:ext uri="{FF2B5EF4-FFF2-40B4-BE49-F238E27FC236}">
                <a16:creationId xmlns:a16="http://schemas.microsoft.com/office/drawing/2014/main" id="{DEB2C8AD-D76A-9242-B920-BF479E48DD73}"/>
              </a:ext>
            </a:extLst>
          </p:cNvPr>
          <p:cNvSpPr/>
          <p:nvPr/>
        </p:nvSpPr>
        <p:spPr>
          <a:xfrm>
            <a:off x="6603370" y="0"/>
            <a:ext cx="256238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Marcador de número de diapositiva 1">
            <a:extLst>
              <a:ext uri="{FF2B5EF4-FFF2-40B4-BE49-F238E27FC236}">
                <a16:creationId xmlns:a16="http://schemas.microsoft.com/office/drawing/2014/main" id="{19FB53DA-E030-1E4C-9FAB-DFED174D5BF4}"/>
              </a:ext>
            </a:extLst>
          </p:cNvPr>
          <p:cNvSpPr>
            <a:spLocks noGrp="1"/>
          </p:cNvSpPr>
          <p:nvPr>
            <p:ph type="sldNum" sz="quarter" idx="14"/>
          </p:nvPr>
        </p:nvSpPr>
        <p:spPr/>
        <p:txBody>
          <a:bodyPr/>
          <a:lstStyle/>
          <a:p>
            <a:fld id="{65BC6105-8ECF-422C-9438-6249158F5CCB}" type="slidenum">
              <a:rPr lang="en-CA" smtClean="0"/>
              <a:pPr/>
              <a:t>66</a:t>
            </a:fld>
            <a:endParaRPr lang="en-CA" dirty="0"/>
          </a:p>
        </p:txBody>
      </p:sp>
      <p:sp>
        <p:nvSpPr>
          <p:cNvPr id="11" name="Rectangle 10">
            <a:extLst>
              <a:ext uri="{FF2B5EF4-FFF2-40B4-BE49-F238E27FC236}">
                <a16:creationId xmlns:a16="http://schemas.microsoft.com/office/drawing/2014/main" id="{8EE04BED-2A61-45D6-B1D6-46DDD1385B22}"/>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437010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5C745F6-21CF-CA40-8ABF-14A0008BDCC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Managing debt:</a:t>
            </a:r>
            <a:endParaRPr lang="en-CA" sz="3500" dirty="0">
              <a:latin typeface="Avenir Black" panose="02000503020000020003" pitchFamily="2" charset="0"/>
            </a:endParaRPr>
          </a:p>
        </p:txBody>
      </p:sp>
      <p:sp>
        <p:nvSpPr>
          <p:cNvPr id="8" name="Rectángulo 7">
            <a:extLst>
              <a:ext uri="{FF2B5EF4-FFF2-40B4-BE49-F238E27FC236}">
                <a16:creationId xmlns:a16="http://schemas.microsoft.com/office/drawing/2014/main" id="{67DD9424-2A97-5E46-899A-96A85BEEEB55}"/>
              </a:ext>
            </a:extLst>
          </p:cNvPr>
          <p:cNvSpPr/>
          <p:nvPr/>
        </p:nvSpPr>
        <p:spPr>
          <a:xfrm>
            <a:off x="457199" y="885182"/>
            <a:ext cx="6698344"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Taking Control: Helpful Hints</a:t>
            </a:r>
            <a:endParaRPr lang="es-MX" sz="3600" b="1" dirty="0">
              <a:solidFill>
                <a:srgbClr val="952D1A"/>
              </a:solidFill>
              <a:latin typeface="Avenir Heavy" panose="02000503020000020003" pitchFamily="2" charset="0"/>
            </a:endParaRPr>
          </a:p>
        </p:txBody>
      </p:sp>
      <p:pic>
        <p:nvPicPr>
          <p:cNvPr id="9" name="Imagen 8">
            <a:extLst>
              <a:ext uri="{FF2B5EF4-FFF2-40B4-BE49-F238E27FC236}">
                <a16:creationId xmlns:a16="http://schemas.microsoft.com/office/drawing/2014/main" id="{9A77729A-4FD4-D24B-AADE-02BB02FBBFB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4790" t="-50" r="56917"/>
          <a:stretch/>
        </p:blipFill>
        <p:spPr>
          <a:xfrm>
            <a:off x="6588223" y="-2996"/>
            <a:ext cx="2562386" cy="6021288"/>
          </a:xfrm>
          <a:prstGeom prst="rect">
            <a:avLst/>
          </a:prstGeom>
        </p:spPr>
      </p:pic>
      <p:sp>
        <p:nvSpPr>
          <p:cNvPr id="10" name="Rectángulo 9">
            <a:extLst>
              <a:ext uri="{FF2B5EF4-FFF2-40B4-BE49-F238E27FC236}">
                <a16:creationId xmlns:a16="http://schemas.microsoft.com/office/drawing/2014/main" id="{DEB2C8AD-D76A-9242-B920-BF479E48DD73}"/>
              </a:ext>
            </a:extLst>
          </p:cNvPr>
          <p:cNvSpPr/>
          <p:nvPr/>
        </p:nvSpPr>
        <p:spPr>
          <a:xfrm>
            <a:off x="6603370" y="0"/>
            <a:ext cx="256238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Text Placeholder 7">
            <a:extLst>
              <a:ext uri="{FF2B5EF4-FFF2-40B4-BE49-F238E27FC236}">
                <a16:creationId xmlns:a16="http://schemas.microsoft.com/office/drawing/2014/main" id="{B5756B60-AF4E-424E-BF21-C99CA0B0CE21}"/>
              </a:ext>
            </a:extLst>
          </p:cNvPr>
          <p:cNvSpPr txBox="1">
            <a:spLocks/>
          </p:cNvSpPr>
          <p:nvPr/>
        </p:nvSpPr>
        <p:spPr>
          <a:xfrm>
            <a:off x="272003" y="1866273"/>
            <a:ext cx="6115879" cy="3817258"/>
          </a:xfrm>
          <a:prstGeom prst="rect">
            <a:avLst/>
          </a:prstGeom>
        </p:spPr>
        <p:txBody>
          <a:bodyPr vert="horz" lIns="91440" tIns="45720" rIns="91440" bIns="45720" rtlCol="0">
            <a:norm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000" dirty="0">
                <a:solidFill>
                  <a:schemeClr val="accent1">
                    <a:lumMod val="75000"/>
                    <a:lumOff val="25000"/>
                  </a:schemeClr>
                </a:solidFill>
              </a:rPr>
              <a:t>Start automatic/online bill payment to stay on schedule. </a:t>
            </a:r>
          </a:p>
          <a:p>
            <a:pPr marL="0" indent="0">
              <a:buFont typeface="Arial" pitchFamily="34" charset="0"/>
              <a:buNone/>
            </a:pPr>
            <a:endParaRPr lang="en-CA" sz="2000" dirty="0">
              <a:solidFill>
                <a:schemeClr val="accent1">
                  <a:lumMod val="75000"/>
                  <a:lumOff val="25000"/>
                </a:schemeClr>
              </a:solidFill>
            </a:endParaRPr>
          </a:p>
          <a:p>
            <a:r>
              <a:rPr lang="en-CA" sz="2000" dirty="0">
                <a:solidFill>
                  <a:schemeClr val="accent1">
                    <a:lumMod val="75000"/>
                    <a:lumOff val="25000"/>
                  </a:schemeClr>
                </a:solidFill>
              </a:rPr>
              <a:t>Avoid “buy now, pay later” offers. </a:t>
            </a:r>
          </a:p>
          <a:p>
            <a:pPr marL="0" indent="0">
              <a:buFont typeface="Arial" pitchFamily="34" charset="0"/>
              <a:buNone/>
            </a:pPr>
            <a:endParaRPr lang="en-CA" sz="2000" dirty="0">
              <a:solidFill>
                <a:schemeClr val="accent1">
                  <a:lumMod val="75000"/>
                  <a:lumOff val="25000"/>
                </a:schemeClr>
              </a:solidFill>
            </a:endParaRPr>
          </a:p>
          <a:p>
            <a:r>
              <a:rPr lang="en-CA" sz="2000" dirty="0">
                <a:solidFill>
                  <a:schemeClr val="accent1">
                    <a:lumMod val="75000"/>
                    <a:lumOff val="25000"/>
                  </a:schemeClr>
                </a:solidFill>
              </a:rPr>
              <a:t>Get a consolidation loan to make one low-interest payment. </a:t>
            </a:r>
          </a:p>
          <a:p>
            <a:pPr marL="0" indent="0">
              <a:buNone/>
            </a:pPr>
            <a:endParaRPr lang="en-CA" sz="2000" dirty="0">
              <a:solidFill>
                <a:schemeClr val="accent1">
                  <a:lumMod val="75000"/>
                  <a:lumOff val="25000"/>
                </a:schemeClr>
              </a:solidFill>
            </a:endParaRPr>
          </a:p>
          <a:p>
            <a:r>
              <a:rPr lang="en-CA" sz="2000" dirty="0">
                <a:solidFill>
                  <a:schemeClr val="accent1">
                    <a:lumMod val="75000"/>
                    <a:lumOff val="25000"/>
                  </a:schemeClr>
                </a:solidFill>
              </a:rPr>
              <a:t>Leave your credit card at home and don’t use it to buy anything if you are in debt.</a:t>
            </a:r>
          </a:p>
          <a:p>
            <a:pPr marL="0" indent="0">
              <a:buNone/>
            </a:pPr>
            <a:endParaRPr lang="en-CA" sz="2000" dirty="0">
              <a:solidFill>
                <a:schemeClr val="accent1">
                  <a:lumMod val="75000"/>
                  <a:lumOff val="25000"/>
                </a:schemeClr>
              </a:solidFill>
            </a:endParaRPr>
          </a:p>
          <a:p>
            <a:endParaRPr lang="en-CA" sz="2000" dirty="0">
              <a:solidFill>
                <a:schemeClr val="accent1">
                  <a:lumMod val="75000"/>
                  <a:lumOff val="25000"/>
                </a:schemeClr>
              </a:solidFill>
            </a:endParaRPr>
          </a:p>
        </p:txBody>
      </p:sp>
      <p:sp>
        <p:nvSpPr>
          <p:cNvPr id="2" name="Marcador de número de diapositiva 1">
            <a:extLst>
              <a:ext uri="{FF2B5EF4-FFF2-40B4-BE49-F238E27FC236}">
                <a16:creationId xmlns:a16="http://schemas.microsoft.com/office/drawing/2014/main" id="{70200BF3-015E-1749-B6B8-D8BCC0E73014}"/>
              </a:ext>
            </a:extLst>
          </p:cNvPr>
          <p:cNvSpPr>
            <a:spLocks noGrp="1"/>
          </p:cNvSpPr>
          <p:nvPr>
            <p:ph type="sldNum" sz="quarter" idx="14"/>
          </p:nvPr>
        </p:nvSpPr>
        <p:spPr/>
        <p:txBody>
          <a:bodyPr/>
          <a:lstStyle/>
          <a:p>
            <a:fld id="{65BC6105-8ECF-422C-9438-6249158F5CCB}" type="slidenum">
              <a:rPr lang="en-CA" smtClean="0"/>
              <a:pPr/>
              <a:t>67</a:t>
            </a:fld>
            <a:endParaRPr lang="en-CA" dirty="0"/>
          </a:p>
        </p:txBody>
      </p:sp>
      <p:sp>
        <p:nvSpPr>
          <p:cNvPr id="12" name="Rectangle 11">
            <a:extLst>
              <a:ext uri="{FF2B5EF4-FFF2-40B4-BE49-F238E27FC236}">
                <a16:creationId xmlns:a16="http://schemas.microsoft.com/office/drawing/2014/main" id="{413A3DA5-68B1-40EF-B58E-47E48E35D3AA}"/>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308138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8162CB23-4701-3144-804A-EDAB9513777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Managing debt</a:t>
            </a:r>
            <a:endParaRPr lang="en-CA" sz="3500" dirty="0">
              <a:latin typeface="Avenir Black" panose="02000503020000020003" pitchFamily="2" charset="0"/>
            </a:endParaRPr>
          </a:p>
        </p:txBody>
      </p:sp>
      <p:pic>
        <p:nvPicPr>
          <p:cNvPr id="5" name="Imagen 4">
            <a:extLst>
              <a:ext uri="{FF2B5EF4-FFF2-40B4-BE49-F238E27FC236}">
                <a16:creationId xmlns:a16="http://schemas.microsoft.com/office/drawing/2014/main" id="{AE5B2E32-42FB-D742-80AD-A9780A1D7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13827">
            <a:off x="5517050" y="2030772"/>
            <a:ext cx="2947773" cy="2960056"/>
          </a:xfrm>
          <a:prstGeom prst="rect">
            <a:avLst/>
          </a:prstGeom>
        </p:spPr>
      </p:pic>
      <p:sp>
        <p:nvSpPr>
          <p:cNvPr id="12" name="Text Placeholder 7">
            <a:extLst>
              <a:ext uri="{FF2B5EF4-FFF2-40B4-BE49-F238E27FC236}">
                <a16:creationId xmlns:a16="http://schemas.microsoft.com/office/drawing/2014/main" id="{74EF8BEA-9E0A-8D4B-98DD-172FE9F4ABFD}"/>
              </a:ext>
            </a:extLst>
          </p:cNvPr>
          <p:cNvSpPr txBox="1">
            <a:spLocks/>
          </p:cNvSpPr>
          <p:nvPr/>
        </p:nvSpPr>
        <p:spPr>
          <a:xfrm rot="721008">
            <a:off x="5754478" y="2146752"/>
            <a:ext cx="2490633" cy="2799201"/>
          </a:xfrm>
          <a:prstGeom prst="rect">
            <a:avLst/>
          </a:prstGeom>
        </p:spPr>
        <p:txBody>
          <a:bodyPr vert="horz" lIns="91440" tIns="45720" rIns="91440" bIns="45720" rtlCol="0">
            <a:norm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Univers Light" panose="020F0302020204030204" pitchFamily="34"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CA" sz="5400" b="1" dirty="0">
                <a:latin typeface="Bradley Hand ITC" panose="03070402050302030203" pitchFamily="66" charset="77"/>
              </a:rPr>
              <a:t>Get out of </a:t>
            </a:r>
            <a:br>
              <a:rPr lang="en-CA" sz="5400" b="1" dirty="0">
                <a:latin typeface="Bradley Hand ITC" panose="03070402050302030203" pitchFamily="66" charset="77"/>
              </a:rPr>
            </a:br>
            <a:r>
              <a:rPr lang="en-CA" sz="5400" b="1" dirty="0">
                <a:latin typeface="Bradley Hand ITC" panose="03070402050302030203" pitchFamily="66" charset="77"/>
              </a:rPr>
              <a:t>debt</a:t>
            </a:r>
          </a:p>
        </p:txBody>
      </p:sp>
      <p:sp>
        <p:nvSpPr>
          <p:cNvPr id="9" name="Text Placeholder 7">
            <a:extLst>
              <a:ext uri="{FF2B5EF4-FFF2-40B4-BE49-F238E27FC236}">
                <a16:creationId xmlns:a16="http://schemas.microsoft.com/office/drawing/2014/main" id="{145DE48D-C692-2744-AA44-27419BE03278}"/>
              </a:ext>
            </a:extLst>
          </p:cNvPr>
          <p:cNvSpPr txBox="1">
            <a:spLocks/>
          </p:cNvSpPr>
          <p:nvPr/>
        </p:nvSpPr>
        <p:spPr>
          <a:xfrm>
            <a:off x="457199" y="1668735"/>
            <a:ext cx="4753851" cy="4458897"/>
          </a:xfrm>
          <a:prstGeom prst="rect">
            <a:avLst/>
          </a:prstGeom>
        </p:spPr>
        <p:txBody>
          <a:bodyPr vert="horz" lIns="91440" tIns="45720" rIns="91440" bIns="45720" rtlCol="0">
            <a:norm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lang="en-US" altLang="en-US" sz="2000">
                <a:solidFill>
                  <a:schemeClr val="accent1">
                    <a:lumMod val="75000"/>
                    <a:lumOff val="25000"/>
                  </a:schemeClr>
                </a:solidFill>
              </a:rPr>
              <a:t>Shop around for loans no matter how long you have used the same bank. </a:t>
            </a:r>
          </a:p>
          <a:p>
            <a:pPr>
              <a:buFontTx/>
              <a:buChar char="•"/>
            </a:pPr>
            <a:endParaRPr lang="en-US" altLang="en-US" sz="2000">
              <a:solidFill>
                <a:schemeClr val="accent1">
                  <a:lumMod val="75000"/>
                  <a:lumOff val="25000"/>
                </a:schemeClr>
              </a:solidFill>
            </a:endParaRPr>
          </a:p>
          <a:p>
            <a:pPr>
              <a:buFontTx/>
              <a:buChar char="•"/>
            </a:pPr>
            <a:r>
              <a:rPr lang="en-US" altLang="en-US" sz="2000">
                <a:solidFill>
                  <a:schemeClr val="accent1">
                    <a:lumMod val="75000"/>
                    <a:lumOff val="25000"/>
                  </a:schemeClr>
                </a:solidFill>
              </a:rPr>
              <a:t>Compare bank loans credit card</a:t>
            </a:r>
          </a:p>
          <a:p>
            <a:pPr marL="0" indent="0">
              <a:buFont typeface="Arial" pitchFamily="34" charset="0"/>
              <a:buNone/>
            </a:pPr>
            <a:r>
              <a:rPr lang="en-US" altLang="en-US" sz="2000">
                <a:solidFill>
                  <a:schemeClr val="accent1">
                    <a:lumMod val="75000"/>
                    <a:lumOff val="25000"/>
                  </a:schemeClr>
                </a:solidFill>
              </a:rPr>
              <a:t>    interest rates. </a:t>
            </a:r>
          </a:p>
          <a:p>
            <a:pPr marL="0" indent="0">
              <a:buFont typeface="Arial" pitchFamily="34" charset="0"/>
              <a:buNone/>
            </a:pPr>
            <a:endParaRPr lang="en-US" altLang="en-US" sz="2000">
              <a:solidFill>
                <a:schemeClr val="accent1">
                  <a:lumMod val="75000"/>
                  <a:lumOff val="25000"/>
                </a:schemeClr>
              </a:solidFill>
            </a:endParaRPr>
          </a:p>
          <a:p>
            <a:pPr>
              <a:buFontTx/>
              <a:buChar char="•"/>
            </a:pPr>
            <a:r>
              <a:rPr lang="en-US" altLang="en-US" sz="2000">
                <a:solidFill>
                  <a:schemeClr val="accent1">
                    <a:lumMod val="75000"/>
                    <a:lumOff val="25000"/>
                  </a:schemeClr>
                </a:solidFill>
              </a:rPr>
              <a:t>Don’t accept  your first offer.</a:t>
            </a:r>
          </a:p>
          <a:p>
            <a:pPr marL="0" indent="0">
              <a:buFont typeface="Arial" pitchFamily="34" charset="0"/>
              <a:buNone/>
            </a:pPr>
            <a:endParaRPr lang="en-US" altLang="en-US" sz="2000">
              <a:solidFill>
                <a:schemeClr val="accent1">
                  <a:lumMod val="75000"/>
                  <a:lumOff val="25000"/>
                </a:schemeClr>
              </a:solidFill>
            </a:endParaRPr>
          </a:p>
          <a:p>
            <a:pPr>
              <a:buFontTx/>
              <a:buChar char="•"/>
            </a:pPr>
            <a:r>
              <a:rPr lang="en-US" altLang="en-US" sz="2000">
                <a:solidFill>
                  <a:schemeClr val="accent1">
                    <a:lumMod val="75000"/>
                    <a:lumOff val="25000"/>
                  </a:schemeClr>
                </a:solidFill>
              </a:rPr>
              <a:t>Keep within your budget. </a:t>
            </a:r>
          </a:p>
          <a:p>
            <a:pPr>
              <a:buFontTx/>
              <a:buChar char="•"/>
            </a:pPr>
            <a:endParaRPr lang="en-US" altLang="en-US" sz="1800" dirty="0">
              <a:solidFill>
                <a:schemeClr val="accent1">
                  <a:lumMod val="75000"/>
                  <a:lumOff val="25000"/>
                </a:schemeClr>
              </a:solidFill>
            </a:endParaRPr>
          </a:p>
        </p:txBody>
      </p:sp>
      <p:sp>
        <p:nvSpPr>
          <p:cNvPr id="6" name="Rectángulo 10">
            <a:extLst>
              <a:ext uri="{FF2B5EF4-FFF2-40B4-BE49-F238E27FC236}">
                <a16:creationId xmlns:a16="http://schemas.microsoft.com/office/drawing/2014/main" id="{3C6C713A-3136-4164-8BCE-F8322357170C}"/>
              </a:ext>
            </a:extLst>
          </p:cNvPr>
          <p:cNvSpPr/>
          <p:nvPr/>
        </p:nvSpPr>
        <p:spPr>
          <a:xfrm>
            <a:off x="457199" y="885182"/>
            <a:ext cx="6113151"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Credit Tips</a:t>
            </a:r>
            <a:endParaRPr lang="es-MX" sz="3600" b="1" dirty="0">
              <a:solidFill>
                <a:srgbClr val="952D1A"/>
              </a:solidFill>
              <a:latin typeface="Avenir Heavy" panose="02000503020000020003" pitchFamily="2" charset="0"/>
            </a:endParaRPr>
          </a:p>
        </p:txBody>
      </p:sp>
      <p:sp>
        <p:nvSpPr>
          <p:cNvPr id="2" name="Marcador de número de diapositiva 1">
            <a:extLst>
              <a:ext uri="{FF2B5EF4-FFF2-40B4-BE49-F238E27FC236}">
                <a16:creationId xmlns:a16="http://schemas.microsoft.com/office/drawing/2014/main" id="{98DFD5DF-5A34-1F4B-9F62-FD16367CB657}"/>
              </a:ext>
            </a:extLst>
          </p:cNvPr>
          <p:cNvSpPr>
            <a:spLocks noGrp="1"/>
          </p:cNvSpPr>
          <p:nvPr>
            <p:ph type="sldNum" sz="quarter" idx="14"/>
          </p:nvPr>
        </p:nvSpPr>
        <p:spPr/>
        <p:txBody>
          <a:bodyPr/>
          <a:lstStyle/>
          <a:p>
            <a:fld id="{65BC6105-8ECF-422C-9438-6249158F5CCB}" type="slidenum">
              <a:rPr lang="en-CA" smtClean="0"/>
              <a:pPr/>
              <a:t>68</a:t>
            </a:fld>
            <a:endParaRPr lang="en-CA" dirty="0"/>
          </a:p>
        </p:txBody>
      </p:sp>
      <p:sp>
        <p:nvSpPr>
          <p:cNvPr id="8" name="Rectangle 7">
            <a:extLst>
              <a:ext uri="{FF2B5EF4-FFF2-40B4-BE49-F238E27FC236}">
                <a16:creationId xmlns:a16="http://schemas.microsoft.com/office/drawing/2014/main" id="{8AD32992-D752-42FB-9F71-10BD52C070D9}"/>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98487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8162CB23-4701-3144-804A-EDAB9513777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Managing debt</a:t>
            </a:r>
            <a:endParaRPr lang="en-CA" sz="3500" dirty="0">
              <a:latin typeface="Avenir Black" panose="02000503020000020003" pitchFamily="2" charset="0"/>
            </a:endParaRPr>
          </a:p>
        </p:txBody>
      </p:sp>
      <p:pic>
        <p:nvPicPr>
          <p:cNvPr id="5" name="Imagen 4">
            <a:extLst>
              <a:ext uri="{FF2B5EF4-FFF2-40B4-BE49-F238E27FC236}">
                <a16:creationId xmlns:a16="http://schemas.microsoft.com/office/drawing/2014/main" id="{AE5B2E32-42FB-D742-80AD-A9780A1D7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13827">
            <a:off x="5691223" y="1948971"/>
            <a:ext cx="2947773" cy="2960056"/>
          </a:xfrm>
          <a:prstGeom prst="rect">
            <a:avLst/>
          </a:prstGeom>
        </p:spPr>
      </p:pic>
      <p:sp>
        <p:nvSpPr>
          <p:cNvPr id="12" name="Text Placeholder 7">
            <a:extLst>
              <a:ext uri="{FF2B5EF4-FFF2-40B4-BE49-F238E27FC236}">
                <a16:creationId xmlns:a16="http://schemas.microsoft.com/office/drawing/2014/main" id="{74EF8BEA-9E0A-8D4B-98DD-172FE9F4ABFD}"/>
              </a:ext>
            </a:extLst>
          </p:cNvPr>
          <p:cNvSpPr txBox="1">
            <a:spLocks/>
          </p:cNvSpPr>
          <p:nvPr/>
        </p:nvSpPr>
        <p:spPr>
          <a:xfrm rot="721008">
            <a:off x="5928651" y="2064951"/>
            <a:ext cx="2490633" cy="2799201"/>
          </a:xfrm>
          <a:prstGeom prst="rect">
            <a:avLst/>
          </a:prstGeom>
        </p:spPr>
        <p:txBody>
          <a:bodyPr vert="horz" lIns="91440" tIns="45720" rIns="91440" bIns="45720" rtlCol="0">
            <a:norm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Univers Light" panose="020F0302020204030204" pitchFamily="34"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CA" sz="5400" b="1" dirty="0">
                <a:latin typeface="Bradley Hand ITC" panose="03070402050302030203" pitchFamily="66" charset="77"/>
              </a:rPr>
              <a:t>Get out of </a:t>
            </a:r>
            <a:br>
              <a:rPr lang="en-CA" sz="5400" b="1" dirty="0">
                <a:latin typeface="Bradley Hand ITC" panose="03070402050302030203" pitchFamily="66" charset="77"/>
              </a:rPr>
            </a:br>
            <a:r>
              <a:rPr lang="en-CA" sz="5400" b="1" dirty="0">
                <a:latin typeface="Bradley Hand ITC" panose="03070402050302030203" pitchFamily="66" charset="77"/>
              </a:rPr>
              <a:t>debt</a:t>
            </a:r>
          </a:p>
        </p:txBody>
      </p:sp>
      <p:sp>
        <p:nvSpPr>
          <p:cNvPr id="6" name="Text Placeholder 7">
            <a:extLst>
              <a:ext uri="{FF2B5EF4-FFF2-40B4-BE49-F238E27FC236}">
                <a16:creationId xmlns:a16="http://schemas.microsoft.com/office/drawing/2014/main" id="{4B9BD9C0-CA15-7043-87E5-EE7ED639E5F4}"/>
              </a:ext>
            </a:extLst>
          </p:cNvPr>
          <p:cNvSpPr txBox="1">
            <a:spLocks/>
          </p:cNvSpPr>
          <p:nvPr/>
        </p:nvSpPr>
        <p:spPr>
          <a:xfrm>
            <a:off x="749457" y="1644582"/>
            <a:ext cx="4915088" cy="4464496"/>
          </a:xfrm>
          <a:prstGeom prst="rect">
            <a:avLst/>
          </a:prstGeom>
        </p:spPr>
        <p:txBody>
          <a:bodyPr vert="horz" lIns="91440" tIns="45720" rIns="91440" bIns="45720" rtlCol="0">
            <a:norm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lang="en-US" altLang="en-US" sz="2000" dirty="0">
                <a:solidFill>
                  <a:schemeClr val="accent1">
                    <a:lumMod val="75000"/>
                    <a:lumOff val="25000"/>
                  </a:schemeClr>
                </a:solidFill>
              </a:rPr>
              <a:t>Borrow only what you can afford to pay back in full every month and on time.</a:t>
            </a:r>
          </a:p>
          <a:p>
            <a:pPr>
              <a:buFontTx/>
              <a:buChar char="•"/>
            </a:pPr>
            <a:endParaRPr lang="en-US" altLang="en-US" sz="2000" dirty="0">
              <a:solidFill>
                <a:schemeClr val="accent1">
                  <a:lumMod val="75000"/>
                  <a:lumOff val="25000"/>
                </a:schemeClr>
              </a:solidFill>
            </a:endParaRPr>
          </a:p>
          <a:p>
            <a:pPr>
              <a:buFontTx/>
              <a:buChar char="•"/>
            </a:pPr>
            <a:r>
              <a:rPr lang="en-US" altLang="en-US" sz="2000" dirty="0">
                <a:solidFill>
                  <a:schemeClr val="accent1">
                    <a:lumMod val="75000"/>
                    <a:lumOff val="25000"/>
                  </a:schemeClr>
                </a:solidFill>
              </a:rPr>
              <a:t>Pay back more and pay more often. </a:t>
            </a:r>
          </a:p>
          <a:p>
            <a:pPr>
              <a:buFontTx/>
              <a:buChar char="•"/>
            </a:pPr>
            <a:endParaRPr lang="en-US" altLang="en-US" sz="2000" dirty="0">
              <a:solidFill>
                <a:schemeClr val="accent1">
                  <a:lumMod val="75000"/>
                  <a:lumOff val="25000"/>
                </a:schemeClr>
              </a:solidFill>
            </a:endParaRPr>
          </a:p>
          <a:p>
            <a:pPr>
              <a:buFontTx/>
              <a:buChar char="•"/>
            </a:pPr>
            <a:r>
              <a:rPr lang="en-US" altLang="en-US" sz="2000" dirty="0">
                <a:solidFill>
                  <a:schemeClr val="accent1">
                    <a:lumMod val="75000"/>
                    <a:lumOff val="25000"/>
                  </a:schemeClr>
                </a:solidFill>
              </a:rPr>
              <a:t>Additional loan payments mean you’ll pay it off sooner and pay less interest.</a:t>
            </a:r>
          </a:p>
          <a:p>
            <a:pPr>
              <a:buFontTx/>
              <a:buChar char="•"/>
            </a:pPr>
            <a:endParaRPr lang="en-US" altLang="en-US" sz="2000" dirty="0">
              <a:solidFill>
                <a:schemeClr val="accent1">
                  <a:lumMod val="75000"/>
                  <a:lumOff val="25000"/>
                </a:schemeClr>
              </a:solidFill>
            </a:endParaRPr>
          </a:p>
          <a:p>
            <a:pPr>
              <a:buFontTx/>
              <a:buChar char="•"/>
            </a:pPr>
            <a:r>
              <a:rPr lang="en-US" altLang="en-US" sz="2000" dirty="0">
                <a:solidFill>
                  <a:schemeClr val="accent1">
                    <a:lumMod val="75000"/>
                    <a:lumOff val="25000"/>
                  </a:schemeClr>
                </a:solidFill>
              </a:rPr>
              <a:t>Credit Cards:  Keep your balance at ZERO every month.  If you can’t do this, you cannot afford the credit card and cannot afford the purchase.</a:t>
            </a:r>
          </a:p>
          <a:p>
            <a:pPr>
              <a:buFontTx/>
              <a:buChar char="•"/>
            </a:pPr>
            <a:endParaRPr lang="en-US" altLang="en-US" sz="1800" dirty="0">
              <a:solidFill>
                <a:schemeClr val="accent1">
                  <a:lumMod val="75000"/>
                  <a:lumOff val="25000"/>
                </a:schemeClr>
              </a:solidFill>
            </a:endParaRPr>
          </a:p>
        </p:txBody>
      </p:sp>
      <p:sp>
        <p:nvSpPr>
          <p:cNvPr id="7" name="Rectángulo 10">
            <a:extLst>
              <a:ext uri="{FF2B5EF4-FFF2-40B4-BE49-F238E27FC236}">
                <a16:creationId xmlns:a16="http://schemas.microsoft.com/office/drawing/2014/main" id="{062F0B9A-EF55-4DDE-9FAB-0163010ED921}"/>
              </a:ext>
            </a:extLst>
          </p:cNvPr>
          <p:cNvSpPr/>
          <p:nvPr/>
        </p:nvSpPr>
        <p:spPr>
          <a:xfrm>
            <a:off x="457199" y="885182"/>
            <a:ext cx="6113151"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Credit Tips</a:t>
            </a:r>
            <a:endParaRPr lang="es-MX" sz="3600" b="1" dirty="0">
              <a:solidFill>
                <a:srgbClr val="952D1A"/>
              </a:solidFill>
              <a:latin typeface="Avenir Heavy" panose="02000503020000020003" pitchFamily="2" charset="0"/>
            </a:endParaRPr>
          </a:p>
        </p:txBody>
      </p:sp>
      <p:sp>
        <p:nvSpPr>
          <p:cNvPr id="2" name="Marcador de número de diapositiva 1">
            <a:extLst>
              <a:ext uri="{FF2B5EF4-FFF2-40B4-BE49-F238E27FC236}">
                <a16:creationId xmlns:a16="http://schemas.microsoft.com/office/drawing/2014/main" id="{DBF0FE00-CDE0-844A-94DC-FE99556AE71D}"/>
              </a:ext>
            </a:extLst>
          </p:cNvPr>
          <p:cNvSpPr>
            <a:spLocks noGrp="1"/>
          </p:cNvSpPr>
          <p:nvPr>
            <p:ph type="sldNum" sz="quarter" idx="14"/>
          </p:nvPr>
        </p:nvSpPr>
        <p:spPr/>
        <p:txBody>
          <a:bodyPr/>
          <a:lstStyle/>
          <a:p>
            <a:fld id="{65BC6105-8ECF-422C-9438-6249158F5CCB}" type="slidenum">
              <a:rPr lang="en-CA" smtClean="0"/>
              <a:pPr/>
              <a:t>69</a:t>
            </a:fld>
            <a:endParaRPr lang="en-CA" dirty="0"/>
          </a:p>
        </p:txBody>
      </p:sp>
      <p:sp>
        <p:nvSpPr>
          <p:cNvPr id="8" name="Rectangle 7">
            <a:extLst>
              <a:ext uri="{FF2B5EF4-FFF2-40B4-BE49-F238E27FC236}">
                <a16:creationId xmlns:a16="http://schemas.microsoft.com/office/drawing/2014/main" id="{748B42EE-0E35-4DDC-8D2A-144D8B758E96}"/>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03592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Budgeting</a:t>
            </a:r>
          </a:p>
        </p:txBody>
      </p:sp>
      <p:sp>
        <p:nvSpPr>
          <p:cNvPr id="5" name="Rectángulo 4">
            <a:extLst>
              <a:ext uri="{FF2B5EF4-FFF2-40B4-BE49-F238E27FC236}">
                <a16:creationId xmlns:a16="http://schemas.microsoft.com/office/drawing/2014/main" id="{02603F42-C060-4243-9205-D8AE6B811986}"/>
              </a:ext>
            </a:extLst>
          </p:cNvPr>
          <p:cNvSpPr/>
          <p:nvPr/>
        </p:nvSpPr>
        <p:spPr>
          <a:xfrm>
            <a:off x="619245" y="978526"/>
            <a:ext cx="3825433" cy="646331"/>
          </a:xfrm>
          <a:prstGeom prst="rect">
            <a:avLst/>
          </a:prstGeom>
        </p:spPr>
        <p:txBody>
          <a:bodyPr wrap="square" anchor="ctr">
            <a:spAutoFit/>
          </a:bodyPr>
          <a:lstStyle/>
          <a:p>
            <a:r>
              <a:rPr lang="en-CA" sz="3600" b="1" dirty="0">
                <a:solidFill>
                  <a:srgbClr val="952D1A"/>
                </a:solidFill>
                <a:latin typeface="Avenir Black" panose="02000503020000020003" pitchFamily="2" charset="0"/>
              </a:rPr>
              <a:t>Handbook Page 2:</a:t>
            </a:r>
            <a:endParaRPr lang="es-MX" sz="3600" b="1" dirty="0">
              <a:solidFill>
                <a:srgbClr val="952D1A"/>
              </a:solidFill>
              <a:latin typeface="Avenir Black" panose="02000503020000020003" pitchFamily="2" charset="0"/>
            </a:endParaRPr>
          </a:p>
        </p:txBody>
      </p:sp>
      <p:sp>
        <p:nvSpPr>
          <p:cNvPr id="7" name="Rectángulo 6">
            <a:extLst>
              <a:ext uri="{FF2B5EF4-FFF2-40B4-BE49-F238E27FC236}">
                <a16:creationId xmlns:a16="http://schemas.microsoft.com/office/drawing/2014/main" id="{DDE90A40-37F4-4E40-B6EB-FD5356F6617D}"/>
              </a:ext>
            </a:extLst>
          </p:cNvPr>
          <p:cNvSpPr/>
          <p:nvPr/>
        </p:nvSpPr>
        <p:spPr>
          <a:xfrm>
            <a:off x="5429538" y="978526"/>
            <a:ext cx="3528392" cy="646331"/>
          </a:xfrm>
          <a:prstGeom prst="rect">
            <a:avLst/>
          </a:prstGeom>
        </p:spPr>
        <p:txBody>
          <a:bodyPr wrap="square" anchor="ctr">
            <a:spAutoFit/>
          </a:bodyPr>
          <a:lstStyle/>
          <a:p>
            <a:r>
              <a:rPr lang="en-CA" sz="3600" b="1" dirty="0">
                <a:solidFill>
                  <a:schemeClr val="tx2"/>
                </a:solidFill>
                <a:latin typeface="Avenir Heavy" panose="02000503020000020003" pitchFamily="2" charset="0"/>
              </a:rPr>
              <a:t>Living Expenses</a:t>
            </a:r>
            <a:endParaRPr lang="es-MX" sz="3600" b="1" dirty="0">
              <a:solidFill>
                <a:schemeClr val="tx2"/>
              </a:solidFill>
              <a:latin typeface="Avenir Heavy" panose="02000503020000020003" pitchFamily="2" charset="0"/>
            </a:endParaRPr>
          </a:p>
        </p:txBody>
      </p:sp>
      <p:sp>
        <p:nvSpPr>
          <p:cNvPr id="6" name="Text Placeholder 7">
            <a:extLst>
              <a:ext uri="{FF2B5EF4-FFF2-40B4-BE49-F238E27FC236}">
                <a16:creationId xmlns:a16="http://schemas.microsoft.com/office/drawing/2014/main" id="{789C09EE-6814-8645-B689-BCDB47E933FB}"/>
              </a:ext>
            </a:extLst>
          </p:cNvPr>
          <p:cNvSpPr txBox="1">
            <a:spLocks/>
          </p:cNvSpPr>
          <p:nvPr/>
        </p:nvSpPr>
        <p:spPr>
          <a:xfrm>
            <a:off x="899592" y="2313355"/>
            <a:ext cx="4140273" cy="2561208"/>
          </a:xfrm>
          <a:prstGeom prst="rect">
            <a:avLst/>
          </a:prstGeom>
        </p:spPr>
        <p:txBody>
          <a:bodyPr vert="horz" lIns="91440" tIns="45720" rIns="91440" bIns="45720" rtlCol="0">
            <a:normAutofit lnSpcReduction="10000"/>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Univers Light" panose="020F0302020204030204" pitchFamily="34"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2400" b="1" dirty="0">
                <a:latin typeface="Avenir Black" panose="02000503020000020003" pitchFamily="2" charset="0"/>
              </a:rPr>
              <a:t>Your monthly income</a:t>
            </a:r>
          </a:p>
          <a:p>
            <a:pPr marL="0" indent="0">
              <a:buNone/>
            </a:pPr>
            <a:endParaRPr lang="en-CA" sz="2400" dirty="0"/>
          </a:p>
          <a:p>
            <a:pPr marL="0" indent="0">
              <a:buNone/>
            </a:pPr>
            <a:r>
              <a:rPr lang="en-CA" sz="2000" dirty="0">
                <a:latin typeface="Avenir Book" panose="02000503020000020003" pitchFamily="2" charset="0"/>
              </a:rPr>
              <a:t>Monthly income</a:t>
            </a:r>
          </a:p>
          <a:p>
            <a:pPr marL="0" indent="0">
              <a:buNone/>
            </a:pPr>
            <a:endParaRPr lang="en-CA" sz="2000" dirty="0">
              <a:latin typeface="Avenir Book" panose="02000503020000020003" pitchFamily="2" charset="0"/>
            </a:endParaRPr>
          </a:p>
          <a:p>
            <a:pPr marL="0" indent="0">
              <a:buNone/>
            </a:pPr>
            <a:r>
              <a:rPr lang="en-CA" sz="2000" dirty="0">
                <a:latin typeface="Avenir Book" panose="02000503020000020003" pitchFamily="2" charset="0"/>
              </a:rPr>
              <a:t>Other sources</a:t>
            </a:r>
          </a:p>
          <a:p>
            <a:pPr marL="0" indent="0">
              <a:buNone/>
            </a:pPr>
            <a:endParaRPr lang="en-CA" sz="2000" dirty="0">
              <a:latin typeface="Avenir Book" panose="02000503020000020003" pitchFamily="2" charset="0"/>
            </a:endParaRPr>
          </a:p>
          <a:p>
            <a:pPr marL="0" indent="0">
              <a:buNone/>
            </a:pPr>
            <a:r>
              <a:rPr lang="en-CA" sz="2000" dirty="0">
                <a:latin typeface="Avenir Book" panose="02000503020000020003" pitchFamily="2" charset="0"/>
              </a:rPr>
              <a:t>Total</a:t>
            </a:r>
          </a:p>
        </p:txBody>
      </p:sp>
      <p:sp>
        <p:nvSpPr>
          <p:cNvPr id="8" name="Rectángulo 7">
            <a:extLst>
              <a:ext uri="{FF2B5EF4-FFF2-40B4-BE49-F238E27FC236}">
                <a16:creationId xmlns:a16="http://schemas.microsoft.com/office/drawing/2014/main" id="{C68B61C9-840C-9A4D-B8B4-D3797468CFED}"/>
              </a:ext>
            </a:extLst>
          </p:cNvPr>
          <p:cNvSpPr/>
          <p:nvPr/>
        </p:nvSpPr>
        <p:spPr>
          <a:xfrm>
            <a:off x="5543922" y="3303212"/>
            <a:ext cx="2808312" cy="45719"/>
          </a:xfrm>
          <a:prstGeom prst="rect">
            <a:avLst/>
          </a:prstGeom>
          <a:solidFill>
            <a:srgbClr val="5D7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5D7344"/>
              </a:solidFill>
            </a:endParaRPr>
          </a:p>
        </p:txBody>
      </p:sp>
      <p:sp>
        <p:nvSpPr>
          <p:cNvPr id="10" name="Rectángulo 9">
            <a:extLst>
              <a:ext uri="{FF2B5EF4-FFF2-40B4-BE49-F238E27FC236}">
                <a16:creationId xmlns:a16="http://schemas.microsoft.com/office/drawing/2014/main" id="{F692C1B6-97E3-B84A-B222-032C894F3353}"/>
              </a:ext>
            </a:extLst>
          </p:cNvPr>
          <p:cNvSpPr/>
          <p:nvPr/>
        </p:nvSpPr>
        <p:spPr>
          <a:xfrm>
            <a:off x="5543922" y="4067487"/>
            <a:ext cx="2808312" cy="45719"/>
          </a:xfrm>
          <a:prstGeom prst="rect">
            <a:avLst/>
          </a:prstGeom>
          <a:solidFill>
            <a:srgbClr val="5D7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5D7344"/>
              </a:solidFill>
            </a:endParaRPr>
          </a:p>
        </p:txBody>
      </p:sp>
      <p:sp>
        <p:nvSpPr>
          <p:cNvPr id="12" name="Rectángulo 11">
            <a:extLst>
              <a:ext uri="{FF2B5EF4-FFF2-40B4-BE49-F238E27FC236}">
                <a16:creationId xmlns:a16="http://schemas.microsoft.com/office/drawing/2014/main" id="{A25E4E01-0922-E647-9356-2A95815185A5}"/>
              </a:ext>
            </a:extLst>
          </p:cNvPr>
          <p:cNvSpPr/>
          <p:nvPr/>
        </p:nvSpPr>
        <p:spPr>
          <a:xfrm>
            <a:off x="5543922" y="4804466"/>
            <a:ext cx="2808312" cy="45719"/>
          </a:xfrm>
          <a:prstGeom prst="rect">
            <a:avLst/>
          </a:prstGeom>
          <a:solidFill>
            <a:srgbClr val="5D7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5D7344"/>
              </a:solidFill>
            </a:endParaRPr>
          </a:p>
        </p:txBody>
      </p:sp>
      <p:sp>
        <p:nvSpPr>
          <p:cNvPr id="2" name="Marcador de número de diapositiva 1">
            <a:extLst>
              <a:ext uri="{FF2B5EF4-FFF2-40B4-BE49-F238E27FC236}">
                <a16:creationId xmlns:a16="http://schemas.microsoft.com/office/drawing/2014/main" id="{77088D88-8CD0-FA4A-B82B-B079FF7DC176}"/>
              </a:ext>
            </a:extLst>
          </p:cNvPr>
          <p:cNvSpPr>
            <a:spLocks noGrp="1"/>
          </p:cNvSpPr>
          <p:nvPr>
            <p:ph type="sldNum" sz="quarter" idx="14"/>
          </p:nvPr>
        </p:nvSpPr>
        <p:spPr/>
        <p:txBody>
          <a:bodyPr/>
          <a:lstStyle/>
          <a:p>
            <a:fld id="{65BC6105-8ECF-422C-9438-6249158F5CCB}" type="slidenum">
              <a:rPr lang="en-CA" smtClean="0"/>
              <a:pPr/>
              <a:t>7</a:t>
            </a:fld>
            <a:endParaRPr lang="en-CA" dirty="0"/>
          </a:p>
        </p:txBody>
      </p:sp>
      <p:sp>
        <p:nvSpPr>
          <p:cNvPr id="11" name="Rectangle 10">
            <a:extLst>
              <a:ext uri="{FF2B5EF4-FFF2-40B4-BE49-F238E27FC236}">
                <a16:creationId xmlns:a16="http://schemas.microsoft.com/office/drawing/2014/main" id="{03ADA283-34F7-4CDE-B69C-A667C59E1C1F}"/>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2011813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1044324-AE07-084B-8800-9782D4276B18}"/>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Managing debt:</a:t>
            </a:r>
            <a:endParaRPr lang="en-CA" sz="3500" dirty="0">
              <a:latin typeface="Avenir Black" panose="02000503020000020003" pitchFamily="2" charset="0"/>
            </a:endParaRPr>
          </a:p>
        </p:txBody>
      </p:sp>
      <p:sp>
        <p:nvSpPr>
          <p:cNvPr id="11" name="Rectángulo 10">
            <a:extLst>
              <a:ext uri="{FF2B5EF4-FFF2-40B4-BE49-F238E27FC236}">
                <a16:creationId xmlns:a16="http://schemas.microsoft.com/office/drawing/2014/main" id="{67EC458F-AA0C-2749-9C80-F363969312CB}"/>
              </a:ext>
            </a:extLst>
          </p:cNvPr>
          <p:cNvSpPr/>
          <p:nvPr/>
        </p:nvSpPr>
        <p:spPr>
          <a:xfrm>
            <a:off x="457199" y="885182"/>
            <a:ext cx="6113151"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Credit Cards</a:t>
            </a:r>
            <a:endParaRPr lang="es-MX" sz="3600" b="1" dirty="0">
              <a:solidFill>
                <a:srgbClr val="952D1A"/>
              </a:solidFill>
              <a:latin typeface="Avenir Heavy" panose="02000503020000020003" pitchFamily="2" charset="0"/>
            </a:endParaRPr>
          </a:p>
        </p:txBody>
      </p:sp>
      <p:pic>
        <p:nvPicPr>
          <p:cNvPr id="7" name="Imagen 6" descr="Imagen que contiene monitor, electrónica, ordenador, mesa&#10;&#10;Descripción generada automáticamente">
            <a:extLst>
              <a:ext uri="{FF2B5EF4-FFF2-40B4-BE49-F238E27FC236}">
                <a16:creationId xmlns:a16="http://schemas.microsoft.com/office/drawing/2014/main" id="{DCD871B3-4C7F-E74C-90C9-2ADCC75897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200" y="1369688"/>
            <a:ext cx="6113151" cy="4814106"/>
          </a:xfrm>
          <a:prstGeom prst="rect">
            <a:avLst/>
          </a:prstGeom>
        </p:spPr>
      </p:pic>
      <p:pic>
        <p:nvPicPr>
          <p:cNvPr id="14" name="Picture 8">
            <a:hlinkClick r:id="rId4"/>
            <a:extLst>
              <a:ext uri="{FF2B5EF4-FFF2-40B4-BE49-F238E27FC236}">
                <a16:creationId xmlns:a16="http://schemas.microsoft.com/office/drawing/2014/main" id="{00EA5CAE-D5AA-904B-99C8-5578B7361008}"/>
              </a:ext>
            </a:extLst>
          </p:cNvPr>
          <p:cNvPicPr>
            <a:picLocks noChangeAspect="1"/>
          </p:cNvPicPr>
          <p:nvPr/>
        </p:nvPicPr>
        <p:blipFill rotWithShape="1">
          <a:blip r:embed="rId5"/>
          <a:srcRect l="1618" t="4453" r="4999" b="14008"/>
          <a:stretch/>
        </p:blipFill>
        <p:spPr>
          <a:xfrm>
            <a:off x="2732176" y="1668858"/>
            <a:ext cx="4905829" cy="2830286"/>
          </a:xfrm>
          <a:prstGeom prst="rect">
            <a:avLst/>
          </a:prstGeom>
        </p:spPr>
      </p:pic>
      <p:sp>
        <p:nvSpPr>
          <p:cNvPr id="2" name="TextBox 1">
            <a:extLst>
              <a:ext uri="{FF2B5EF4-FFF2-40B4-BE49-F238E27FC236}">
                <a16:creationId xmlns:a16="http://schemas.microsoft.com/office/drawing/2014/main" id="{F078CC9E-89D9-422D-8425-17668E1DD302}"/>
              </a:ext>
            </a:extLst>
          </p:cNvPr>
          <p:cNvSpPr txBox="1"/>
          <p:nvPr/>
        </p:nvSpPr>
        <p:spPr>
          <a:xfrm>
            <a:off x="104172" y="5732126"/>
            <a:ext cx="4328932" cy="584775"/>
          </a:xfrm>
          <a:prstGeom prst="rect">
            <a:avLst/>
          </a:prstGeom>
          <a:noFill/>
        </p:spPr>
        <p:txBody>
          <a:bodyPr wrap="square" rtlCol="0">
            <a:spAutoFit/>
          </a:bodyPr>
          <a:lstStyle/>
          <a:p>
            <a:r>
              <a:rPr lang="en-CA" dirty="0"/>
              <a:t>Tutorial: 3 min </a:t>
            </a:r>
            <a:r>
              <a:rPr lang="en-CA" sz="1400" dirty="0"/>
              <a:t>https://www.youtube.com/watch?v=bOFrH1Dzgfo</a:t>
            </a:r>
          </a:p>
        </p:txBody>
      </p:sp>
      <p:sp>
        <p:nvSpPr>
          <p:cNvPr id="3" name="Marcador de número de diapositiva 2">
            <a:extLst>
              <a:ext uri="{FF2B5EF4-FFF2-40B4-BE49-F238E27FC236}">
                <a16:creationId xmlns:a16="http://schemas.microsoft.com/office/drawing/2014/main" id="{BB7F8A0D-1CF6-F54F-AA0C-B2BB9B5EE932}"/>
              </a:ext>
            </a:extLst>
          </p:cNvPr>
          <p:cNvSpPr>
            <a:spLocks noGrp="1"/>
          </p:cNvSpPr>
          <p:nvPr>
            <p:ph type="sldNum" sz="quarter" idx="14"/>
          </p:nvPr>
        </p:nvSpPr>
        <p:spPr/>
        <p:txBody>
          <a:bodyPr/>
          <a:lstStyle/>
          <a:p>
            <a:fld id="{65BC6105-8ECF-422C-9438-6249158F5CCB}" type="slidenum">
              <a:rPr lang="en-CA" smtClean="0"/>
              <a:pPr/>
              <a:t>70</a:t>
            </a:fld>
            <a:endParaRPr lang="en-CA" dirty="0"/>
          </a:p>
        </p:txBody>
      </p:sp>
      <p:sp>
        <p:nvSpPr>
          <p:cNvPr id="8" name="Rectangle 7">
            <a:extLst>
              <a:ext uri="{FF2B5EF4-FFF2-40B4-BE49-F238E27FC236}">
                <a16:creationId xmlns:a16="http://schemas.microsoft.com/office/drawing/2014/main" id="{742C2701-B302-44AD-9170-B2FBB817A614}"/>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958373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91044324-AE07-084B-8800-9782D4276B18}"/>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Managing debt:</a:t>
            </a:r>
            <a:endParaRPr lang="en-CA" sz="3500" dirty="0">
              <a:latin typeface="Avenir Black" panose="02000503020000020003" pitchFamily="2" charset="0"/>
            </a:endParaRPr>
          </a:p>
        </p:txBody>
      </p:sp>
      <p:sp>
        <p:nvSpPr>
          <p:cNvPr id="11" name="Rectángulo 10">
            <a:extLst>
              <a:ext uri="{FF2B5EF4-FFF2-40B4-BE49-F238E27FC236}">
                <a16:creationId xmlns:a16="http://schemas.microsoft.com/office/drawing/2014/main" id="{67EC458F-AA0C-2749-9C80-F363969312CB}"/>
              </a:ext>
            </a:extLst>
          </p:cNvPr>
          <p:cNvSpPr/>
          <p:nvPr/>
        </p:nvSpPr>
        <p:spPr>
          <a:xfrm>
            <a:off x="457199" y="885182"/>
            <a:ext cx="6113151"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Credit Cards: Helpful Tips</a:t>
            </a:r>
            <a:endParaRPr lang="es-MX" sz="3600" b="1" dirty="0">
              <a:solidFill>
                <a:srgbClr val="952D1A"/>
              </a:solidFill>
              <a:latin typeface="Avenir Heavy" panose="02000503020000020003" pitchFamily="2" charset="0"/>
            </a:endParaRPr>
          </a:p>
        </p:txBody>
      </p:sp>
      <p:sp>
        <p:nvSpPr>
          <p:cNvPr id="7" name="Text Placeholder 7">
            <a:extLst>
              <a:ext uri="{FF2B5EF4-FFF2-40B4-BE49-F238E27FC236}">
                <a16:creationId xmlns:a16="http://schemas.microsoft.com/office/drawing/2014/main" id="{CF21474E-E6B9-FE40-B8B9-2182E52F46E0}"/>
              </a:ext>
            </a:extLst>
          </p:cNvPr>
          <p:cNvSpPr txBox="1">
            <a:spLocks/>
          </p:cNvSpPr>
          <p:nvPr/>
        </p:nvSpPr>
        <p:spPr>
          <a:xfrm>
            <a:off x="547080" y="1724346"/>
            <a:ext cx="5810177" cy="4248472"/>
          </a:xfrm>
          <a:prstGeom prst="rect">
            <a:avLst/>
          </a:prstGeom>
        </p:spPr>
        <p:txBody>
          <a:bodyPr vert="horz" lIns="91440" tIns="45720" rIns="91440" bIns="45720" rtlCol="0">
            <a:no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1800" dirty="0"/>
              <a:t>Pay the balance in full each month. </a:t>
            </a:r>
          </a:p>
          <a:p>
            <a:endParaRPr lang="en-CA" sz="1800" dirty="0"/>
          </a:p>
          <a:p>
            <a:r>
              <a:rPr lang="en-CA" sz="1800" dirty="0"/>
              <a:t>If you can’t pay it in full, pay as much as you can. </a:t>
            </a:r>
          </a:p>
          <a:p>
            <a:endParaRPr lang="en-CA" sz="1800" dirty="0"/>
          </a:p>
          <a:p>
            <a:r>
              <a:rPr lang="en-CA" sz="1800" dirty="0"/>
              <a:t>Don’t make only the minimum payment. </a:t>
            </a:r>
          </a:p>
          <a:p>
            <a:endParaRPr lang="en-CA" sz="1800" dirty="0"/>
          </a:p>
          <a:p>
            <a:r>
              <a:rPr lang="en-CA" sz="1800" dirty="0"/>
              <a:t>If you always carry a balance, get a low-rate card. </a:t>
            </a:r>
          </a:p>
          <a:p>
            <a:endParaRPr lang="en-CA" sz="1800" dirty="0"/>
          </a:p>
          <a:p>
            <a:r>
              <a:rPr lang="en-CA" sz="1800" dirty="0"/>
              <a:t>Transfer the balance to a line of credit with a lower rate. </a:t>
            </a:r>
          </a:p>
          <a:p>
            <a:endParaRPr lang="en-CA" sz="1800" dirty="0"/>
          </a:p>
          <a:p>
            <a:r>
              <a:rPr lang="en-CA" sz="1800" dirty="0"/>
              <a:t>Pay a few days before the due date.</a:t>
            </a:r>
          </a:p>
          <a:p>
            <a:pPr>
              <a:buFontTx/>
              <a:buChar char="•"/>
            </a:pPr>
            <a:endParaRPr lang="en-US" altLang="en-US" sz="1800" dirty="0"/>
          </a:p>
        </p:txBody>
      </p:sp>
      <p:pic>
        <p:nvPicPr>
          <p:cNvPr id="13" name="Imagen 12">
            <a:extLst>
              <a:ext uri="{FF2B5EF4-FFF2-40B4-BE49-F238E27FC236}">
                <a16:creationId xmlns:a16="http://schemas.microsoft.com/office/drawing/2014/main" id="{627CD979-F755-D847-AA06-15657E7C4A3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4790" t="-50" r="56917"/>
          <a:stretch/>
        </p:blipFill>
        <p:spPr>
          <a:xfrm>
            <a:off x="6588223" y="-2996"/>
            <a:ext cx="2562386" cy="6021288"/>
          </a:xfrm>
          <a:prstGeom prst="rect">
            <a:avLst/>
          </a:prstGeom>
        </p:spPr>
      </p:pic>
      <p:sp>
        <p:nvSpPr>
          <p:cNvPr id="14" name="Rectángulo 13">
            <a:extLst>
              <a:ext uri="{FF2B5EF4-FFF2-40B4-BE49-F238E27FC236}">
                <a16:creationId xmlns:a16="http://schemas.microsoft.com/office/drawing/2014/main" id="{F5A8D095-65B0-0843-ABDB-C2AC4A42E7FF}"/>
              </a:ext>
            </a:extLst>
          </p:cNvPr>
          <p:cNvSpPr/>
          <p:nvPr/>
        </p:nvSpPr>
        <p:spPr>
          <a:xfrm>
            <a:off x="6588224" y="0"/>
            <a:ext cx="256238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Marcador de número de diapositiva 1">
            <a:extLst>
              <a:ext uri="{FF2B5EF4-FFF2-40B4-BE49-F238E27FC236}">
                <a16:creationId xmlns:a16="http://schemas.microsoft.com/office/drawing/2014/main" id="{42940BB3-3BA9-A94F-A27D-410AC2CCCEA7}"/>
              </a:ext>
            </a:extLst>
          </p:cNvPr>
          <p:cNvSpPr>
            <a:spLocks noGrp="1"/>
          </p:cNvSpPr>
          <p:nvPr>
            <p:ph type="sldNum" sz="quarter" idx="14"/>
          </p:nvPr>
        </p:nvSpPr>
        <p:spPr/>
        <p:txBody>
          <a:bodyPr/>
          <a:lstStyle/>
          <a:p>
            <a:fld id="{65BC6105-8ECF-422C-9438-6249158F5CCB}" type="slidenum">
              <a:rPr lang="en-CA" smtClean="0"/>
              <a:pPr/>
              <a:t>71</a:t>
            </a:fld>
            <a:endParaRPr lang="en-CA" dirty="0"/>
          </a:p>
        </p:txBody>
      </p:sp>
      <p:sp>
        <p:nvSpPr>
          <p:cNvPr id="8" name="Rectangle 7">
            <a:extLst>
              <a:ext uri="{FF2B5EF4-FFF2-40B4-BE49-F238E27FC236}">
                <a16:creationId xmlns:a16="http://schemas.microsoft.com/office/drawing/2014/main" id="{F6BA05F9-6491-4149-87D5-BACE9EB81635}"/>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113987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30B19117-D198-6D40-83F7-DD088EDBD72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17561"/>
          <a:stretch/>
        </p:blipFill>
        <p:spPr>
          <a:xfrm>
            <a:off x="-1" y="0"/>
            <a:ext cx="9144001" cy="6021288"/>
          </a:xfrm>
          <a:prstGeom prst="rect">
            <a:avLst/>
          </a:prstGeom>
        </p:spPr>
      </p:pic>
      <p:sp>
        <p:nvSpPr>
          <p:cNvPr id="2" name="Rectángulo 1">
            <a:extLst>
              <a:ext uri="{FF2B5EF4-FFF2-40B4-BE49-F238E27FC236}">
                <a16:creationId xmlns:a16="http://schemas.microsoft.com/office/drawing/2014/main" id="{20360678-7BAC-0C42-8CE9-5A282AF1034A}"/>
              </a:ext>
            </a:extLst>
          </p:cNvPr>
          <p:cNvSpPr/>
          <p:nvPr/>
        </p:nvSpPr>
        <p:spPr>
          <a:xfrm>
            <a:off x="0" y="0"/>
            <a:ext cx="9144001" cy="6021288"/>
          </a:xfrm>
          <a:prstGeom prst="rect">
            <a:avLst/>
          </a:prstGeom>
          <a:solidFill>
            <a:srgbClr val="5D7344">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Text Placeholder 2">
            <a:extLst>
              <a:ext uri="{FF2B5EF4-FFF2-40B4-BE49-F238E27FC236}">
                <a16:creationId xmlns:a16="http://schemas.microsoft.com/office/drawing/2014/main" id="{CB93B350-7119-444E-BFB5-DF23D1936531}"/>
              </a:ext>
            </a:extLst>
          </p:cNvPr>
          <p:cNvSpPr>
            <a:spLocks noGrp="1"/>
          </p:cNvSpPr>
          <p:nvPr>
            <p:ph type="body" sz="quarter" idx="11"/>
          </p:nvPr>
        </p:nvSpPr>
        <p:spPr>
          <a:xfrm>
            <a:off x="457200" y="188640"/>
            <a:ext cx="8229600" cy="696542"/>
          </a:xfrm>
        </p:spPr>
        <p:txBody>
          <a:bodyPr>
            <a:normAutofit lnSpcReduction="10000"/>
          </a:bodyPr>
          <a:lstStyle/>
          <a:p>
            <a:r>
              <a:rPr lang="en-CA" sz="4000" dirty="0">
                <a:solidFill>
                  <a:schemeClr val="bg1"/>
                </a:solidFill>
                <a:latin typeface="Avenir Black" panose="02000503020000020003" pitchFamily="2" charset="0"/>
              </a:rPr>
              <a:t>Managing debt:</a:t>
            </a:r>
            <a:endParaRPr lang="en-CA" sz="3500" dirty="0">
              <a:solidFill>
                <a:schemeClr val="bg1"/>
              </a:solidFill>
              <a:latin typeface="Avenir Black" panose="02000503020000020003" pitchFamily="2" charset="0"/>
            </a:endParaRPr>
          </a:p>
        </p:txBody>
      </p:sp>
      <p:sp>
        <p:nvSpPr>
          <p:cNvPr id="26" name="Rectángulo 25">
            <a:extLst>
              <a:ext uri="{FF2B5EF4-FFF2-40B4-BE49-F238E27FC236}">
                <a16:creationId xmlns:a16="http://schemas.microsoft.com/office/drawing/2014/main" id="{FC56E7EC-E6FF-9741-BBFF-4A3D15B8379B}"/>
              </a:ext>
            </a:extLst>
          </p:cNvPr>
          <p:cNvSpPr/>
          <p:nvPr/>
        </p:nvSpPr>
        <p:spPr>
          <a:xfrm>
            <a:off x="4593791" y="140170"/>
            <a:ext cx="6113151" cy="646331"/>
          </a:xfrm>
          <a:prstGeom prst="rect">
            <a:avLst/>
          </a:prstGeom>
        </p:spPr>
        <p:txBody>
          <a:bodyPr wrap="square" anchor="ctr">
            <a:spAutoFit/>
          </a:bodyPr>
          <a:lstStyle/>
          <a:p>
            <a:r>
              <a:rPr lang="en-CA" sz="3600" b="1" dirty="0">
                <a:solidFill>
                  <a:schemeClr val="bg1"/>
                </a:solidFill>
                <a:latin typeface="Avenir Heavy" panose="02000503020000020003" pitchFamily="2" charset="0"/>
              </a:rPr>
              <a:t>Take Control of Debt</a:t>
            </a:r>
            <a:endParaRPr lang="es-MX" sz="3600" b="1" dirty="0">
              <a:solidFill>
                <a:schemeClr val="bg1"/>
              </a:solidFill>
              <a:latin typeface="Avenir Heavy" panose="02000503020000020003" pitchFamily="2" charset="0"/>
            </a:endParaRPr>
          </a:p>
        </p:txBody>
      </p:sp>
      <p:sp>
        <p:nvSpPr>
          <p:cNvPr id="3" name="Marcador de número de diapositiva 2">
            <a:extLst>
              <a:ext uri="{FF2B5EF4-FFF2-40B4-BE49-F238E27FC236}">
                <a16:creationId xmlns:a16="http://schemas.microsoft.com/office/drawing/2014/main" id="{B53D0E52-2DC4-2B48-96CF-BB03B2AEA4A7}"/>
              </a:ext>
            </a:extLst>
          </p:cNvPr>
          <p:cNvSpPr>
            <a:spLocks noGrp="1"/>
          </p:cNvSpPr>
          <p:nvPr>
            <p:ph type="sldNum" sz="quarter" idx="14"/>
          </p:nvPr>
        </p:nvSpPr>
        <p:spPr/>
        <p:txBody>
          <a:bodyPr/>
          <a:lstStyle/>
          <a:p>
            <a:fld id="{65BC6105-8ECF-422C-9438-6249158F5CCB}" type="slidenum">
              <a:rPr lang="en-CA" smtClean="0"/>
              <a:pPr/>
              <a:t>72</a:t>
            </a:fld>
            <a:endParaRPr lang="en-CA" dirty="0"/>
          </a:p>
        </p:txBody>
      </p:sp>
      <p:sp>
        <p:nvSpPr>
          <p:cNvPr id="8" name="Rectangle 7">
            <a:extLst>
              <a:ext uri="{FF2B5EF4-FFF2-40B4-BE49-F238E27FC236}">
                <a16:creationId xmlns:a16="http://schemas.microsoft.com/office/drawing/2014/main" id="{9C39B3EE-92C5-4185-9940-8154E0926F72}"/>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 Placeholder 7">
            <a:extLst>
              <a:ext uri="{FF2B5EF4-FFF2-40B4-BE49-F238E27FC236}">
                <a16:creationId xmlns:a16="http://schemas.microsoft.com/office/drawing/2014/main" id="{D5D4066C-C236-4F88-A925-6DE808AC7AF0}"/>
              </a:ext>
            </a:extLst>
          </p:cNvPr>
          <p:cNvSpPr txBox="1">
            <a:spLocks/>
          </p:cNvSpPr>
          <p:nvPr/>
        </p:nvSpPr>
        <p:spPr>
          <a:xfrm>
            <a:off x="547080" y="1188494"/>
            <a:ext cx="8139720" cy="4784324"/>
          </a:xfrm>
          <a:prstGeom prst="rect">
            <a:avLst/>
          </a:prstGeom>
        </p:spPr>
        <p:txBody>
          <a:bodyPr vert="horz" lIns="91440" tIns="45720" rIns="91440" bIns="45720" rtlCol="0">
            <a:no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400" dirty="0">
                <a:solidFill>
                  <a:schemeClr val="bg1"/>
                </a:solidFill>
              </a:rPr>
              <a:t>Make more than the minimum payment</a:t>
            </a:r>
          </a:p>
          <a:p>
            <a:r>
              <a:rPr lang="en-CA" sz="2400" dirty="0">
                <a:solidFill>
                  <a:schemeClr val="bg1"/>
                </a:solidFill>
              </a:rPr>
              <a:t>Use savings to pay off balances owed</a:t>
            </a:r>
          </a:p>
          <a:p>
            <a:r>
              <a:rPr lang="en-CA" sz="2400" dirty="0">
                <a:solidFill>
                  <a:schemeClr val="bg1"/>
                </a:solidFill>
              </a:rPr>
              <a:t>Pay down your highest interest rate debts first</a:t>
            </a:r>
          </a:p>
          <a:p>
            <a:r>
              <a:rPr lang="en-CA" sz="2400" dirty="0">
                <a:solidFill>
                  <a:schemeClr val="bg1"/>
                </a:solidFill>
              </a:rPr>
              <a:t>Switch to less expensive credit cards</a:t>
            </a:r>
          </a:p>
          <a:p>
            <a:r>
              <a:rPr lang="en-CA" sz="2400" dirty="0">
                <a:solidFill>
                  <a:schemeClr val="bg1"/>
                </a:solidFill>
              </a:rPr>
              <a:t>Call creditors to lower interest rates</a:t>
            </a:r>
          </a:p>
          <a:p>
            <a:r>
              <a:rPr lang="en-CA" sz="2400" dirty="0">
                <a:solidFill>
                  <a:schemeClr val="bg1"/>
                </a:solidFill>
              </a:rPr>
              <a:t>Start automatic bill payments to stay on schedule</a:t>
            </a:r>
          </a:p>
          <a:p>
            <a:r>
              <a:rPr lang="en-CA" sz="2400" dirty="0">
                <a:solidFill>
                  <a:schemeClr val="bg1"/>
                </a:solidFill>
              </a:rPr>
              <a:t>Avoid “buy now, pay later” offers, even if the offer is interest free for a period of time</a:t>
            </a:r>
          </a:p>
          <a:p>
            <a:r>
              <a:rPr lang="en-CA" sz="2400" dirty="0">
                <a:solidFill>
                  <a:schemeClr val="bg1"/>
                </a:solidFill>
              </a:rPr>
              <a:t>Get a consolidation loan to make one lower interest payment</a:t>
            </a:r>
          </a:p>
          <a:p>
            <a:pPr>
              <a:buFontTx/>
              <a:buChar char="•"/>
            </a:pPr>
            <a:endParaRPr lang="en-US" altLang="en-US" sz="1800" dirty="0"/>
          </a:p>
        </p:txBody>
      </p:sp>
    </p:spTree>
    <p:extLst>
      <p:ext uri="{BB962C8B-B14F-4D97-AF65-F5344CB8AC3E}">
        <p14:creationId xmlns:p14="http://schemas.microsoft.com/office/powerpoint/2010/main" val="21642947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5C745F6-21CF-CA40-8ABF-14A0008BDCC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Managing debt:</a:t>
            </a:r>
            <a:endParaRPr lang="en-CA" sz="3500" dirty="0">
              <a:latin typeface="Avenir Black" panose="02000503020000020003" pitchFamily="2" charset="0"/>
            </a:endParaRPr>
          </a:p>
        </p:txBody>
      </p:sp>
      <p:sp>
        <p:nvSpPr>
          <p:cNvPr id="8" name="Rectángulo 7">
            <a:extLst>
              <a:ext uri="{FF2B5EF4-FFF2-40B4-BE49-F238E27FC236}">
                <a16:creationId xmlns:a16="http://schemas.microsoft.com/office/drawing/2014/main" id="{67DD9424-2A97-5E46-899A-96A85BEEEB55}"/>
              </a:ext>
            </a:extLst>
          </p:cNvPr>
          <p:cNvSpPr/>
          <p:nvPr/>
        </p:nvSpPr>
        <p:spPr>
          <a:xfrm>
            <a:off x="457199" y="885182"/>
            <a:ext cx="4695372"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Getting help</a:t>
            </a:r>
            <a:endParaRPr lang="es-MX" sz="3600" b="1" dirty="0">
              <a:solidFill>
                <a:srgbClr val="952D1A"/>
              </a:solidFill>
              <a:latin typeface="Avenir Heavy" panose="02000503020000020003" pitchFamily="2" charset="0"/>
            </a:endParaRPr>
          </a:p>
        </p:txBody>
      </p:sp>
      <p:pic>
        <p:nvPicPr>
          <p:cNvPr id="9" name="Imagen 8">
            <a:extLst>
              <a:ext uri="{FF2B5EF4-FFF2-40B4-BE49-F238E27FC236}">
                <a16:creationId xmlns:a16="http://schemas.microsoft.com/office/drawing/2014/main" id="{9A77729A-4FD4-D24B-AADE-02BB02FBBFB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7219" r="24799"/>
          <a:stretch/>
        </p:blipFill>
        <p:spPr>
          <a:xfrm>
            <a:off x="6618514" y="-14797"/>
            <a:ext cx="2532095" cy="6035183"/>
          </a:xfrm>
          <a:prstGeom prst="rect">
            <a:avLst/>
          </a:prstGeom>
        </p:spPr>
      </p:pic>
      <p:sp>
        <p:nvSpPr>
          <p:cNvPr id="10" name="Rectángulo 9">
            <a:extLst>
              <a:ext uri="{FF2B5EF4-FFF2-40B4-BE49-F238E27FC236}">
                <a16:creationId xmlns:a16="http://schemas.microsoft.com/office/drawing/2014/main" id="{DEB2C8AD-D76A-9242-B920-BF479E48DD73}"/>
              </a:ext>
            </a:extLst>
          </p:cNvPr>
          <p:cNvSpPr/>
          <p:nvPr/>
        </p:nvSpPr>
        <p:spPr>
          <a:xfrm>
            <a:off x="6618514" y="0"/>
            <a:ext cx="253209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Text Placeholder 7">
            <a:extLst>
              <a:ext uri="{FF2B5EF4-FFF2-40B4-BE49-F238E27FC236}">
                <a16:creationId xmlns:a16="http://schemas.microsoft.com/office/drawing/2014/main" id="{DD432F71-D76E-1548-A525-148C4D618488}"/>
              </a:ext>
            </a:extLst>
          </p:cNvPr>
          <p:cNvSpPr txBox="1">
            <a:spLocks/>
          </p:cNvSpPr>
          <p:nvPr/>
        </p:nvSpPr>
        <p:spPr>
          <a:xfrm>
            <a:off x="518864" y="1785257"/>
            <a:ext cx="5939993" cy="4397830"/>
          </a:xfrm>
          <a:prstGeom prst="rect">
            <a:avLst/>
          </a:prstGeom>
        </p:spPr>
        <p:txBody>
          <a:bodyPr vert="horz" lIns="91440" tIns="45720" rIns="91440" bIns="45720" rtlCol="0">
            <a:normAutofit lnSpcReduction="10000"/>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000" dirty="0">
                <a:solidFill>
                  <a:schemeClr val="accent1">
                    <a:lumMod val="75000"/>
                    <a:lumOff val="25000"/>
                  </a:schemeClr>
                </a:solidFill>
              </a:rPr>
              <a:t>Financial planner or advisor</a:t>
            </a:r>
          </a:p>
          <a:p>
            <a:pPr marL="0" indent="0">
              <a:buNone/>
            </a:pPr>
            <a:endParaRPr lang="en-CA" sz="2000" dirty="0">
              <a:solidFill>
                <a:schemeClr val="accent1">
                  <a:lumMod val="75000"/>
                  <a:lumOff val="25000"/>
                </a:schemeClr>
              </a:solidFill>
            </a:endParaRPr>
          </a:p>
          <a:p>
            <a:r>
              <a:rPr lang="en-CA" sz="2000" dirty="0">
                <a:solidFill>
                  <a:schemeClr val="accent1">
                    <a:lumMod val="75000"/>
                    <a:lumOff val="25000"/>
                  </a:schemeClr>
                </a:solidFill>
              </a:rPr>
              <a:t>Credit counseling: you will be put on a debt management program (average duration is four to five years).</a:t>
            </a:r>
          </a:p>
          <a:p>
            <a:pPr marL="0" indent="0">
              <a:buFont typeface="Arial" pitchFamily="34" charset="0"/>
              <a:buNone/>
            </a:pPr>
            <a:r>
              <a:rPr lang="en-CA" sz="2000" dirty="0">
                <a:solidFill>
                  <a:schemeClr val="accent1">
                    <a:lumMod val="75000"/>
                    <a:lumOff val="25000"/>
                  </a:schemeClr>
                </a:solidFill>
              </a:rPr>
              <a:t> </a:t>
            </a:r>
          </a:p>
          <a:p>
            <a:r>
              <a:rPr lang="en-CA" sz="2000" dirty="0">
                <a:solidFill>
                  <a:schemeClr val="accent1">
                    <a:lumMod val="75000"/>
                    <a:lumOff val="25000"/>
                  </a:schemeClr>
                </a:solidFill>
              </a:rPr>
              <a:t>Consumer proposal through a Licensed Insolvency Trustee (average duration to discharge is four to five years). </a:t>
            </a:r>
          </a:p>
          <a:p>
            <a:pPr marL="0" indent="0">
              <a:buFont typeface="Arial" pitchFamily="34" charset="0"/>
              <a:buNone/>
            </a:pPr>
            <a:endParaRPr lang="en-CA" sz="2000" dirty="0">
              <a:solidFill>
                <a:schemeClr val="accent1">
                  <a:lumMod val="75000"/>
                  <a:lumOff val="25000"/>
                </a:schemeClr>
              </a:solidFill>
            </a:endParaRPr>
          </a:p>
          <a:p>
            <a:r>
              <a:rPr lang="en-CA" sz="2000" dirty="0">
                <a:solidFill>
                  <a:schemeClr val="accent1">
                    <a:lumMod val="75000"/>
                    <a:lumOff val="25000"/>
                  </a:schemeClr>
                </a:solidFill>
              </a:rPr>
              <a:t>Bankruptcy (can be discharged in one to two years). </a:t>
            </a:r>
          </a:p>
          <a:p>
            <a:pPr marL="0" indent="0">
              <a:buFont typeface="Arial" pitchFamily="34" charset="0"/>
              <a:buNone/>
            </a:pPr>
            <a:endParaRPr lang="en-CA" dirty="0"/>
          </a:p>
          <a:p>
            <a:pPr marL="0" indent="0">
              <a:buFont typeface="Arial" pitchFamily="34" charset="0"/>
              <a:buNone/>
            </a:pPr>
            <a:endParaRPr lang="en-CA" dirty="0"/>
          </a:p>
          <a:p>
            <a:pPr marL="0" indent="0">
              <a:buFont typeface="Arial" pitchFamily="34" charset="0"/>
              <a:buNone/>
            </a:pPr>
            <a:r>
              <a:rPr lang="en-CA" dirty="0"/>
              <a:t>Information on credit and debt assistance is provided on page 20 in the participants’ Handbook.</a:t>
            </a:r>
          </a:p>
          <a:p>
            <a:pPr marL="0" indent="0">
              <a:buFont typeface="Arial" pitchFamily="34" charset="0"/>
              <a:buNone/>
            </a:pPr>
            <a:endParaRPr lang="en-CA" sz="1800" dirty="0"/>
          </a:p>
        </p:txBody>
      </p:sp>
      <p:sp>
        <p:nvSpPr>
          <p:cNvPr id="2" name="Marcador de número de diapositiva 1">
            <a:extLst>
              <a:ext uri="{FF2B5EF4-FFF2-40B4-BE49-F238E27FC236}">
                <a16:creationId xmlns:a16="http://schemas.microsoft.com/office/drawing/2014/main" id="{91089434-D589-A745-AA35-C0447BC0742C}"/>
              </a:ext>
            </a:extLst>
          </p:cNvPr>
          <p:cNvSpPr>
            <a:spLocks noGrp="1"/>
          </p:cNvSpPr>
          <p:nvPr>
            <p:ph type="sldNum" sz="quarter" idx="14"/>
          </p:nvPr>
        </p:nvSpPr>
        <p:spPr/>
        <p:txBody>
          <a:bodyPr/>
          <a:lstStyle/>
          <a:p>
            <a:fld id="{65BC6105-8ECF-422C-9438-6249158F5CCB}" type="slidenum">
              <a:rPr lang="en-CA" smtClean="0"/>
              <a:pPr/>
              <a:t>73</a:t>
            </a:fld>
            <a:endParaRPr lang="en-CA" dirty="0"/>
          </a:p>
        </p:txBody>
      </p:sp>
      <p:sp>
        <p:nvSpPr>
          <p:cNvPr id="11" name="Rectangle 10">
            <a:extLst>
              <a:ext uri="{FF2B5EF4-FFF2-40B4-BE49-F238E27FC236}">
                <a16:creationId xmlns:a16="http://schemas.microsoft.com/office/drawing/2014/main" id="{C62ACA5D-C40C-4CA9-84F1-1AB370DE9BB0}"/>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019794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r>
              <a:rPr lang="en-CA" dirty="0">
                <a:solidFill>
                  <a:srgbClr val="65723A"/>
                </a:solidFill>
              </a:rPr>
              <a:t>Protecting yourself:</a:t>
            </a:r>
          </a:p>
        </p:txBody>
      </p:sp>
      <p:pic>
        <p:nvPicPr>
          <p:cNvPr id="5" name="Imagen 2" descr="Imagen que contiene persona, cielo, teléfono móvil, sujetando&#10;&#10;Descripción generada automáticamente">
            <a:extLst>
              <a:ext uri="{FF2B5EF4-FFF2-40B4-BE49-F238E27FC236}">
                <a16:creationId xmlns:a16="http://schemas.microsoft.com/office/drawing/2014/main" id="{FA24A86D-04FB-4898-A22D-F6AD4A32F6BA}"/>
              </a:ext>
            </a:extLst>
          </p:cNvPr>
          <p:cNvPicPr>
            <a:picLocks noChangeAspect="1"/>
          </p:cNvPicPr>
          <p:nvPr/>
        </p:nvPicPr>
        <p:blipFill rotWithShape="1">
          <a:blip r:embed="rId2">
            <a:extLst>
              <a:ext uri="{28A0092B-C50C-407E-A947-70E740481C1C}">
                <a14:useLocalDpi xmlns:a14="http://schemas.microsoft.com/office/drawing/2010/main" val="0"/>
              </a:ext>
            </a:extLst>
          </a:blip>
          <a:srcRect l="29068" r="24779"/>
          <a:stretch/>
        </p:blipFill>
        <p:spPr>
          <a:xfrm>
            <a:off x="5345792" y="752478"/>
            <a:ext cx="3798208" cy="5474702"/>
          </a:xfrm>
          <a:prstGeom prst="rect">
            <a:avLst/>
          </a:prstGeom>
        </p:spPr>
      </p:pic>
      <p:sp>
        <p:nvSpPr>
          <p:cNvPr id="8" name="Rectángulo 13">
            <a:extLst>
              <a:ext uri="{FF2B5EF4-FFF2-40B4-BE49-F238E27FC236}">
                <a16:creationId xmlns:a16="http://schemas.microsoft.com/office/drawing/2014/main" id="{640ABD1F-3BF4-497E-B78C-FEAB6C54794C}"/>
              </a:ext>
            </a:extLst>
          </p:cNvPr>
          <p:cNvSpPr/>
          <p:nvPr/>
        </p:nvSpPr>
        <p:spPr>
          <a:xfrm>
            <a:off x="3595280" y="4295551"/>
            <a:ext cx="2685801" cy="1754326"/>
          </a:xfrm>
          <a:prstGeom prst="rect">
            <a:avLst/>
          </a:prstGeom>
        </p:spPr>
        <p:txBody>
          <a:bodyPr wrap="square" anchor="ctr">
            <a:spAutoFit/>
          </a:bodyPr>
          <a:lstStyle/>
          <a:p>
            <a:pPr lvl="1"/>
            <a:r>
              <a:rPr lang="en-CA" sz="3600" b="1" dirty="0">
                <a:solidFill>
                  <a:srgbClr val="952D1A"/>
                </a:solidFill>
                <a:latin typeface="Avenir Heavy" panose="02000503020000020003" pitchFamily="2" charset="0"/>
              </a:rPr>
              <a:t>MOBILE PHONE SCAMS</a:t>
            </a:r>
            <a:endParaRPr lang="es-MX" sz="3600" b="1" dirty="0">
              <a:solidFill>
                <a:srgbClr val="952D1A"/>
              </a:solidFill>
              <a:latin typeface="Avenir Heavy" panose="02000503020000020003" pitchFamily="2" charset="0"/>
            </a:endParaRPr>
          </a:p>
        </p:txBody>
      </p:sp>
      <p:sp>
        <p:nvSpPr>
          <p:cNvPr id="12" name="Rectángulo 7">
            <a:extLst>
              <a:ext uri="{FF2B5EF4-FFF2-40B4-BE49-F238E27FC236}">
                <a16:creationId xmlns:a16="http://schemas.microsoft.com/office/drawing/2014/main" id="{4D4052B4-5B48-4178-B230-DD11F1E994F7}"/>
              </a:ext>
            </a:extLst>
          </p:cNvPr>
          <p:cNvSpPr/>
          <p:nvPr/>
        </p:nvSpPr>
        <p:spPr>
          <a:xfrm>
            <a:off x="561371" y="834808"/>
            <a:ext cx="6190344"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Fraud &amp; Identify Theft</a:t>
            </a:r>
            <a:endParaRPr lang="es-MX" sz="3600" b="1" dirty="0">
              <a:solidFill>
                <a:srgbClr val="952D1A"/>
              </a:solidFill>
              <a:latin typeface="Avenir Heavy" panose="02000503020000020003" pitchFamily="2" charset="0"/>
            </a:endParaRPr>
          </a:p>
        </p:txBody>
      </p:sp>
      <p:sp>
        <p:nvSpPr>
          <p:cNvPr id="14" name="Text Placeholder 7">
            <a:extLst>
              <a:ext uri="{FF2B5EF4-FFF2-40B4-BE49-F238E27FC236}">
                <a16:creationId xmlns:a16="http://schemas.microsoft.com/office/drawing/2014/main" id="{B6EFD9E0-01C9-4504-BFD2-1464C631BD1D}"/>
              </a:ext>
            </a:extLst>
          </p:cNvPr>
          <p:cNvSpPr txBox="1">
            <a:spLocks/>
          </p:cNvSpPr>
          <p:nvPr/>
        </p:nvSpPr>
        <p:spPr>
          <a:xfrm>
            <a:off x="457200" y="2344182"/>
            <a:ext cx="5823881" cy="3528392"/>
          </a:xfrm>
          <a:prstGeom prst="rect">
            <a:avLst/>
          </a:prstGeom>
        </p:spPr>
        <p:txBody>
          <a:bodyPr vert="horz" lIns="91440" tIns="45720" rIns="91440" bIns="45720" rtlCol="0">
            <a:norm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CA" sz="2000" dirty="0">
              <a:solidFill>
                <a:schemeClr val="accent1">
                  <a:lumMod val="75000"/>
                  <a:lumOff val="25000"/>
                </a:schemeClr>
              </a:solidFill>
            </a:endParaRPr>
          </a:p>
          <a:p>
            <a:r>
              <a:rPr lang="en-CA" sz="2000" dirty="0">
                <a:solidFill>
                  <a:schemeClr val="accent1">
                    <a:lumMod val="75000"/>
                    <a:lumOff val="25000"/>
                  </a:schemeClr>
                </a:solidFill>
              </a:rPr>
              <a:t>Identity Theft</a:t>
            </a:r>
          </a:p>
          <a:p>
            <a:r>
              <a:rPr lang="en-CA" sz="2000" dirty="0">
                <a:solidFill>
                  <a:schemeClr val="accent1">
                    <a:lumMod val="75000"/>
                    <a:lumOff val="25000"/>
                  </a:schemeClr>
                </a:solidFill>
              </a:rPr>
              <a:t>Lottery Scams</a:t>
            </a:r>
          </a:p>
          <a:p>
            <a:r>
              <a:rPr lang="en-CA" sz="2000" dirty="0">
                <a:solidFill>
                  <a:schemeClr val="accent1">
                    <a:lumMod val="75000"/>
                    <a:lumOff val="25000"/>
                  </a:schemeClr>
                </a:solidFill>
              </a:rPr>
              <a:t>Phishing and Phoney Emails</a:t>
            </a:r>
          </a:p>
          <a:p>
            <a:r>
              <a:rPr lang="en-CA" sz="2000" dirty="0">
                <a:solidFill>
                  <a:schemeClr val="accent1">
                    <a:lumMod val="75000"/>
                    <a:lumOff val="25000"/>
                  </a:schemeClr>
                </a:solidFill>
              </a:rPr>
              <a:t>Overpayment Scam</a:t>
            </a:r>
          </a:p>
          <a:p>
            <a:r>
              <a:rPr lang="en-CA" sz="2000" dirty="0">
                <a:solidFill>
                  <a:schemeClr val="accent1">
                    <a:lumMod val="75000"/>
                    <a:lumOff val="25000"/>
                  </a:schemeClr>
                </a:solidFill>
              </a:rPr>
              <a:t>How to Protect Yourself</a:t>
            </a:r>
          </a:p>
          <a:p>
            <a:r>
              <a:rPr lang="en-CA" sz="2000" dirty="0">
                <a:solidFill>
                  <a:schemeClr val="accent1">
                    <a:lumMod val="75000"/>
                    <a:lumOff val="25000"/>
                  </a:schemeClr>
                </a:solidFill>
              </a:rPr>
              <a:t>What to do</a:t>
            </a:r>
            <a:r>
              <a:rPr lang="en-CA" dirty="0">
                <a:solidFill>
                  <a:schemeClr val="accent1">
                    <a:lumMod val="75000"/>
                    <a:lumOff val="25000"/>
                  </a:schemeClr>
                </a:solidFill>
              </a:rPr>
              <a:t> </a:t>
            </a:r>
          </a:p>
        </p:txBody>
      </p:sp>
      <p:sp>
        <p:nvSpPr>
          <p:cNvPr id="15" name="Text Placeholder 3">
            <a:extLst>
              <a:ext uri="{FF2B5EF4-FFF2-40B4-BE49-F238E27FC236}">
                <a16:creationId xmlns:a16="http://schemas.microsoft.com/office/drawing/2014/main" id="{D7C4590A-1A46-4375-A946-D710A6AAD270}"/>
              </a:ext>
            </a:extLst>
          </p:cNvPr>
          <p:cNvSpPr txBox="1">
            <a:spLocks/>
          </p:cNvSpPr>
          <p:nvPr/>
        </p:nvSpPr>
        <p:spPr>
          <a:xfrm>
            <a:off x="457200" y="2063085"/>
            <a:ext cx="4546848" cy="3810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800" b="1" i="0" kern="1200" cap="none" baseline="0">
                <a:solidFill>
                  <a:schemeClr val="tx2"/>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400" b="0" dirty="0"/>
              <a:t>WHAT TO AVOID</a:t>
            </a:r>
          </a:p>
        </p:txBody>
      </p:sp>
      <p:sp>
        <p:nvSpPr>
          <p:cNvPr id="16" name="Rectángulo redondeado 3">
            <a:extLst>
              <a:ext uri="{FF2B5EF4-FFF2-40B4-BE49-F238E27FC236}">
                <a16:creationId xmlns:a16="http://schemas.microsoft.com/office/drawing/2014/main" id="{118AD285-0E8F-4C78-8975-E7BA38FA5EAD}"/>
              </a:ext>
            </a:extLst>
          </p:cNvPr>
          <p:cNvSpPr/>
          <p:nvPr/>
        </p:nvSpPr>
        <p:spPr>
          <a:xfrm>
            <a:off x="6609567" y="1679947"/>
            <a:ext cx="1556633" cy="2624489"/>
          </a:xfrm>
          <a:prstGeom prst="roundRect">
            <a:avLst>
              <a:gd name="adj" fmla="val 9804"/>
            </a:avLst>
          </a:prstGeom>
          <a:solidFill>
            <a:schemeClr val="accent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CuadroTexto 4">
            <a:extLst>
              <a:ext uri="{FF2B5EF4-FFF2-40B4-BE49-F238E27FC236}">
                <a16:creationId xmlns:a16="http://schemas.microsoft.com/office/drawing/2014/main" id="{6AE409D2-773D-4FA6-9505-825921505EC5}"/>
              </a:ext>
            </a:extLst>
          </p:cNvPr>
          <p:cNvSpPr txBox="1"/>
          <p:nvPr/>
        </p:nvSpPr>
        <p:spPr>
          <a:xfrm>
            <a:off x="6635600" y="1789486"/>
            <a:ext cx="1530600" cy="2092881"/>
          </a:xfrm>
          <a:prstGeom prst="rect">
            <a:avLst/>
          </a:prstGeom>
          <a:noFill/>
        </p:spPr>
        <p:txBody>
          <a:bodyPr wrap="square" rtlCol="0">
            <a:spAutoFit/>
          </a:bodyPr>
          <a:lstStyle/>
          <a:p>
            <a:r>
              <a:rPr lang="es-MX" sz="1200" dirty="0">
                <a:solidFill>
                  <a:schemeClr val="accent1">
                    <a:lumMod val="85000"/>
                    <a:lumOff val="15000"/>
                  </a:schemeClr>
                </a:solidFill>
                <a:latin typeface="Helvetica" pitchFamily="2" charset="0"/>
              </a:rPr>
              <a:t>Your cell number</a:t>
            </a:r>
            <a:br>
              <a:rPr lang="es-MX" sz="1200" dirty="0">
                <a:solidFill>
                  <a:schemeClr val="accent1">
                    <a:lumMod val="85000"/>
                    <a:lumOff val="15000"/>
                  </a:schemeClr>
                </a:solidFill>
                <a:latin typeface="Helvetica" pitchFamily="2" charset="0"/>
              </a:rPr>
            </a:br>
            <a:r>
              <a:rPr lang="es-MX" sz="1200" dirty="0">
                <a:solidFill>
                  <a:schemeClr val="accent1">
                    <a:lumMod val="85000"/>
                    <a:lumOff val="15000"/>
                  </a:schemeClr>
                </a:solidFill>
                <a:latin typeface="Helvetica" pitchFamily="2" charset="0"/>
              </a:rPr>
              <a:t>has won </a:t>
            </a:r>
            <a:br>
              <a:rPr lang="es-MX" sz="1200" dirty="0">
                <a:solidFill>
                  <a:schemeClr val="accent1">
                    <a:lumMod val="85000"/>
                    <a:lumOff val="15000"/>
                  </a:schemeClr>
                </a:solidFill>
                <a:latin typeface="Helvetica" pitchFamily="2" charset="0"/>
              </a:rPr>
            </a:br>
            <a:r>
              <a:rPr lang="es-MX" sz="1200" dirty="0">
                <a:solidFill>
                  <a:schemeClr val="accent1">
                    <a:lumMod val="85000"/>
                    <a:lumOff val="15000"/>
                  </a:schemeClr>
                </a:solidFill>
                <a:latin typeface="Helvetica" pitchFamily="2" charset="0"/>
              </a:rPr>
              <a:t>$850.00 USD on</a:t>
            </a:r>
            <a:br>
              <a:rPr lang="es-MX" sz="1200" dirty="0">
                <a:solidFill>
                  <a:schemeClr val="accent1">
                    <a:lumMod val="85000"/>
                    <a:lumOff val="15000"/>
                  </a:schemeClr>
                </a:solidFill>
                <a:latin typeface="Helvetica" pitchFamily="2" charset="0"/>
              </a:rPr>
            </a:br>
            <a:r>
              <a:rPr lang="es-MX" sz="1200" dirty="0">
                <a:solidFill>
                  <a:schemeClr val="accent1">
                    <a:lumMod val="85000"/>
                    <a:lumOff val="15000"/>
                  </a:schemeClr>
                </a:solidFill>
                <a:latin typeface="Helvetica" pitchFamily="2" charset="0"/>
              </a:rPr>
              <a:t>Nelson Foundation for claims email:</a:t>
            </a:r>
          </a:p>
          <a:p>
            <a:r>
              <a:rPr lang="es-MX" sz="1100" dirty="0">
                <a:solidFill>
                  <a:srgbClr val="00B0F0"/>
                </a:solidFill>
                <a:latin typeface="Helvetica" pitchFamily="2" charset="0"/>
              </a:rPr>
              <a:t>Rafw4-</a:t>
            </a:r>
            <a:br>
              <a:rPr lang="es-MX" sz="1100" dirty="0">
                <a:solidFill>
                  <a:srgbClr val="00B0F0"/>
                </a:solidFill>
                <a:latin typeface="Helvetica" pitchFamily="2" charset="0"/>
              </a:rPr>
            </a:br>
            <a:r>
              <a:rPr lang="es-MX" sz="1100" dirty="0">
                <a:solidFill>
                  <a:srgbClr val="00B0F0"/>
                </a:solidFill>
                <a:latin typeface="Helvetica" pitchFamily="2" charset="0"/>
                <a:hlinkClick r:id="rId3">
                  <a:extLst>
                    <a:ext uri="{A12FA001-AC4F-418D-AE19-62706E023703}">
                      <ahyp:hlinkClr xmlns:ahyp="http://schemas.microsoft.com/office/drawing/2018/hyperlinkcolor" val="tx"/>
                    </a:ext>
                  </a:extLst>
                </a:hlinkClick>
              </a:rPr>
              <a:t>rewards0@hac.com</a:t>
            </a:r>
            <a:br>
              <a:rPr lang="es-MX" sz="1200" dirty="0">
                <a:solidFill>
                  <a:schemeClr val="accent1">
                    <a:lumMod val="85000"/>
                    <a:lumOff val="15000"/>
                  </a:schemeClr>
                </a:solidFill>
                <a:latin typeface="Helvetica" pitchFamily="2" charset="0"/>
              </a:rPr>
            </a:br>
            <a:r>
              <a:rPr lang="es-MX" sz="1200" dirty="0">
                <a:solidFill>
                  <a:schemeClr val="accent1">
                    <a:lumMod val="85000"/>
                    <a:lumOff val="15000"/>
                  </a:schemeClr>
                </a:solidFill>
                <a:latin typeface="Helvetica" pitchFamily="2" charset="0"/>
              </a:rPr>
              <a:t>or call +21145993462. No ticket was sold for this draw</a:t>
            </a:r>
          </a:p>
        </p:txBody>
      </p:sp>
      <p:sp>
        <p:nvSpPr>
          <p:cNvPr id="2" name="Marcador de número de diapositiva 1">
            <a:extLst>
              <a:ext uri="{FF2B5EF4-FFF2-40B4-BE49-F238E27FC236}">
                <a16:creationId xmlns:a16="http://schemas.microsoft.com/office/drawing/2014/main" id="{9B494F34-86BB-4449-B49D-1392FFC5666C}"/>
              </a:ext>
            </a:extLst>
          </p:cNvPr>
          <p:cNvSpPr>
            <a:spLocks noGrp="1"/>
          </p:cNvSpPr>
          <p:nvPr>
            <p:ph type="sldNum" sz="quarter" idx="14"/>
          </p:nvPr>
        </p:nvSpPr>
        <p:spPr/>
        <p:txBody>
          <a:bodyPr/>
          <a:lstStyle/>
          <a:p>
            <a:fld id="{65BC6105-8ECF-422C-9438-6249158F5CCB}" type="slidenum">
              <a:rPr lang="en-CA" smtClean="0"/>
              <a:pPr/>
              <a:t>74</a:t>
            </a:fld>
            <a:endParaRPr lang="en-CA" dirty="0"/>
          </a:p>
        </p:txBody>
      </p:sp>
      <p:sp>
        <p:nvSpPr>
          <p:cNvPr id="11" name="Rectangle 10">
            <a:extLst>
              <a:ext uri="{FF2B5EF4-FFF2-40B4-BE49-F238E27FC236}">
                <a16:creationId xmlns:a16="http://schemas.microsoft.com/office/drawing/2014/main" id="{3793BB86-7CB5-49A7-B096-5D293C7EE9C6}"/>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467895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5C745F6-21CF-CA40-8ABF-14A0008BDCC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Protecting yourself:</a:t>
            </a:r>
            <a:endParaRPr lang="en-CA" sz="3500" dirty="0">
              <a:latin typeface="Avenir Black" panose="02000503020000020003" pitchFamily="2" charset="0"/>
            </a:endParaRPr>
          </a:p>
        </p:txBody>
      </p:sp>
      <p:pic>
        <p:nvPicPr>
          <p:cNvPr id="9" name="Imagen 8">
            <a:extLst>
              <a:ext uri="{FF2B5EF4-FFF2-40B4-BE49-F238E27FC236}">
                <a16:creationId xmlns:a16="http://schemas.microsoft.com/office/drawing/2014/main" id="{9A77729A-4FD4-D24B-AADE-02BB02FBBFB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2929" r="31096"/>
          <a:stretch/>
        </p:blipFill>
        <p:spPr>
          <a:xfrm>
            <a:off x="6773646" y="3830"/>
            <a:ext cx="2376963" cy="6020922"/>
          </a:xfrm>
          <a:prstGeom prst="rect">
            <a:avLst/>
          </a:prstGeom>
        </p:spPr>
      </p:pic>
      <p:sp>
        <p:nvSpPr>
          <p:cNvPr id="10" name="Rectángulo 9">
            <a:extLst>
              <a:ext uri="{FF2B5EF4-FFF2-40B4-BE49-F238E27FC236}">
                <a16:creationId xmlns:a16="http://schemas.microsoft.com/office/drawing/2014/main" id="{DEB2C8AD-D76A-9242-B920-BF479E48DD73}"/>
              </a:ext>
            </a:extLst>
          </p:cNvPr>
          <p:cNvSpPr/>
          <p:nvPr/>
        </p:nvSpPr>
        <p:spPr>
          <a:xfrm>
            <a:off x="6767037" y="0"/>
            <a:ext cx="2376963"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Text Placeholder 3">
            <a:extLst>
              <a:ext uri="{FF2B5EF4-FFF2-40B4-BE49-F238E27FC236}">
                <a16:creationId xmlns:a16="http://schemas.microsoft.com/office/drawing/2014/main" id="{B5FC8AFC-9229-2941-B71B-80A85D9D481D}"/>
              </a:ext>
            </a:extLst>
          </p:cNvPr>
          <p:cNvSpPr txBox="1">
            <a:spLocks/>
          </p:cNvSpPr>
          <p:nvPr/>
        </p:nvSpPr>
        <p:spPr>
          <a:xfrm>
            <a:off x="569952" y="2389272"/>
            <a:ext cx="4546848" cy="3810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800" b="1" i="0" kern="1200" cap="none" baseline="0">
                <a:solidFill>
                  <a:schemeClr val="tx2"/>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400" b="0" dirty="0"/>
              <a:t>DID YOU KNOW?</a:t>
            </a:r>
          </a:p>
        </p:txBody>
      </p:sp>
      <p:sp>
        <p:nvSpPr>
          <p:cNvPr id="13" name="Text Placeholder 7">
            <a:extLst>
              <a:ext uri="{FF2B5EF4-FFF2-40B4-BE49-F238E27FC236}">
                <a16:creationId xmlns:a16="http://schemas.microsoft.com/office/drawing/2014/main" id="{0C754543-94FD-E84A-A570-67D561BFD7F7}"/>
              </a:ext>
            </a:extLst>
          </p:cNvPr>
          <p:cNvSpPr txBox="1">
            <a:spLocks/>
          </p:cNvSpPr>
          <p:nvPr/>
        </p:nvSpPr>
        <p:spPr>
          <a:xfrm>
            <a:off x="569952" y="2848150"/>
            <a:ext cx="5823881" cy="3528392"/>
          </a:xfrm>
          <a:prstGeom prst="rect">
            <a:avLst/>
          </a:prstGeom>
        </p:spPr>
        <p:txBody>
          <a:bodyPr vert="horz" lIns="91440" tIns="45720" rIns="91440" bIns="45720" rtlCol="0">
            <a:norm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dirty="0">
                <a:solidFill>
                  <a:schemeClr val="accent1">
                    <a:lumMod val="75000"/>
                    <a:lumOff val="25000"/>
                  </a:schemeClr>
                </a:solidFill>
              </a:rPr>
              <a:t>In 2014, the total reported dollar loss by victims of identity theft in Canada was about:</a:t>
            </a:r>
            <a:endParaRPr lang="en-CA" sz="2000" dirty="0">
              <a:solidFill>
                <a:schemeClr val="accent1">
                  <a:lumMod val="75000"/>
                  <a:lumOff val="25000"/>
                </a:schemeClr>
              </a:solidFill>
            </a:endParaRPr>
          </a:p>
          <a:p>
            <a:pPr marL="0" indent="0">
              <a:buFont typeface="Arial" pitchFamily="34" charset="0"/>
              <a:buNone/>
            </a:pPr>
            <a:endParaRPr lang="en-CA" sz="2000" dirty="0">
              <a:solidFill>
                <a:schemeClr val="accent1">
                  <a:lumMod val="75000"/>
                  <a:lumOff val="25000"/>
                </a:schemeClr>
              </a:solidFill>
            </a:endParaRPr>
          </a:p>
          <a:p>
            <a:pPr marL="342900" indent="-342900">
              <a:buFont typeface="+mj-lt"/>
              <a:buAutoNum type="alphaLcParenR"/>
            </a:pPr>
            <a:r>
              <a:rPr lang="en-US" sz="2000" dirty="0">
                <a:solidFill>
                  <a:schemeClr val="accent1">
                    <a:lumMod val="75000"/>
                    <a:lumOff val="25000"/>
                  </a:schemeClr>
                </a:solidFill>
              </a:rPr>
              <a:t>$3 million</a:t>
            </a:r>
            <a:endParaRPr lang="en-CA" sz="2000" dirty="0">
              <a:solidFill>
                <a:schemeClr val="accent1">
                  <a:lumMod val="75000"/>
                  <a:lumOff val="25000"/>
                </a:schemeClr>
              </a:solidFill>
            </a:endParaRPr>
          </a:p>
          <a:p>
            <a:pPr marL="342900" indent="-342900">
              <a:buFont typeface="+mj-lt"/>
              <a:buAutoNum type="alphaLcParenR"/>
            </a:pPr>
            <a:r>
              <a:rPr lang="en-US" sz="2000" dirty="0">
                <a:solidFill>
                  <a:schemeClr val="accent1">
                    <a:lumMod val="75000"/>
                    <a:lumOff val="25000"/>
                  </a:schemeClr>
                </a:solidFill>
              </a:rPr>
              <a:t>$18 million</a:t>
            </a:r>
            <a:endParaRPr lang="en-CA" sz="2000" dirty="0">
              <a:solidFill>
                <a:schemeClr val="accent1">
                  <a:lumMod val="75000"/>
                  <a:lumOff val="25000"/>
                </a:schemeClr>
              </a:solidFill>
            </a:endParaRPr>
          </a:p>
          <a:p>
            <a:pPr marL="342900" indent="-342900">
              <a:buFont typeface="+mj-lt"/>
              <a:buAutoNum type="alphaLcParenR"/>
            </a:pPr>
            <a:r>
              <a:rPr lang="en-US" sz="2000" dirty="0">
                <a:solidFill>
                  <a:schemeClr val="accent1">
                    <a:lumMod val="75000"/>
                    <a:lumOff val="25000"/>
                  </a:schemeClr>
                </a:solidFill>
              </a:rPr>
              <a:t>$10.5 million</a:t>
            </a:r>
            <a:endParaRPr lang="en-CA" sz="2000" dirty="0">
              <a:solidFill>
                <a:schemeClr val="accent1">
                  <a:lumMod val="75000"/>
                  <a:lumOff val="25000"/>
                </a:schemeClr>
              </a:solidFill>
            </a:endParaRPr>
          </a:p>
          <a:p>
            <a:pPr marL="0" indent="0">
              <a:buFont typeface="Arial" pitchFamily="34" charset="0"/>
              <a:buNone/>
            </a:pPr>
            <a:r>
              <a:rPr lang="en-CA" dirty="0"/>
              <a:t> </a:t>
            </a:r>
          </a:p>
          <a:p>
            <a:pPr marL="0" indent="0">
              <a:buFont typeface="Arial" pitchFamily="34" charset="0"/>
              <a:buNone/>
            </a:pPr>
            <a:r>
              <a:rPr lang="en-CA" dirty="0">
                <a:solidFill>
                  <a:schemeClr val="accent1">
                    <a:lumMod val="75000"/>
                    <a:lumOff val="25000"/>
                  </a:schemeClr>
                </a:solidFill>
              </a:rPr>
              <a:t>Answer: </a:t>
            </a:r>
            <a:r>
              <a:rPr lang="en-CA" dirty="0">
                <a:solidFill>
                  <a:schemeClr val="accent2">
                    <a:lumMod val="65000"/>
                  </a:schemeClr>
                </a:solidFill>
              </a:rPr>
              <a:t>c) Canadians reported losses of $10.5 million as a result of identity theft in Canada in 2014.  These figures are probably low, since losses to fraud often go unreported.  </a:t>
            </a:r>
          </a:p>
        </p:txBody>
      </p:sp>
      <p:pic>
        <p:nvPicPr>
          <p:cNvPr id="12" name="Imagen 8">
            <a:extLst>
              <a:ext uri="{FF2B5EF4-FFF2-40B4-BE49-F238E27FC236}">
                <a16:creationId xmlns:a16="http://schemas.microsoft.com/office/drawing/2014/main" id="{56994A03-371D-4E16-836C-892E87D02E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720" y="1113068"/>
            <a:ext cx="825817" cy="843142"/>
          </a:xfrm>
          <a:prstGeom prst="rect">
            <a:avLst/>
          </a:prstGeom>
        </p:spPr>
      </p:pic>
      <p:sp>
        <p:nvSpPr>
          <p:cNvPr id="14" name="CuadroTexto 3">
            <a:extLst>
              <a:ext uri="{FF2B5EF4-FFF2-40B4-BE49-F238E27FC236}">
                <a16:creationId xmlns:a16="http://schemas.microsoft.com/office/drawing/2014/main" id="{02329081-1EF1-4A61-A115-823595214E0D}"/>
              </a:ext>
            </a:extLst>
          </p:cNvPr>
          <p:cNvSpPr txBox="1"/>
          <p:nvPr/>
        </p:nvSpPr>
        <p:spPr>
          <a:xfrm>
            <a:off x="1803337" y="1099102"/>
            <a:ext cx="2768663" cy="923330"/>
          </a:xfrm>
          <a:prstGeom prst="rect">
            <a:avLst/>
          </a:prstGeom>
          <a:noFill/>
        </p:spPr>
        <p:txBody>
          <a:bodyPr wrap="square" rtlCol="0">
            <a:spAutoFit/>
          </a:bodyPr>
          <a:lstStyle/>
          <a:p>
            <a:r>
              <a:rPr lang="en-CA" dirty="0">
                <a:solidFill>
                  <a:srgbClr val="5D7344"/>
                </a:solidFill>
              </a:rPr>
              <a:t>BIG IDEA:  The Best protection is knowing what to avoid.</a:t>
            </a:r>
            <a:endParaRPr lang="es-MX" dirty="0"/>
          </a:p>
        </p:txBody>
      </p:sp>
      <p:sp>
        <p:nvSpPr>
          <p:cNvPr id="2" name="Marcador de número de diapositiva 1">
            <a:extLst>
              <a:ext uri="{FF2B5EF4-FFF2-40B4-BE49-F238E27FC236}">
                <a16:creationId xmlns:a16="http://schemas.microsoft.com/office/drawing/2014/main" id="{CA54CE4E-3CDC-AA46-B54C-F2E11FE72C6F}"/>
              </a:ext>
            </a:extLst>
          </p:cNvPr>
          <p:cNvSpPr>
            <a:spLocks noGrp="1"/>
          </p:cNvSpPr>
          <p:nvPr>
            <p:ph type="sldNum" sz="quarter" idx="14"/>
          </p:nvPr>
        </p:nvSpPr>
        <p:spPr/>
        <p:txBody>
          <a:bodyPr/>
          <a:lstStyle/>
          <a:p>
            <a:fld id="{65BC6105-8ECF-422C-9438-6249158F5CCB}" type="slidenum">
              <a:rPr lang="en-CA" smtClean="0"/>
              <a:pPr/>
              <a:t>75</a:t>
            </a:fld>
            <a:endParaRPr lang="en-CA" dirty="0"/>
          </a:p>
        </p:txBody>
      </p:sp>
      <p:sp>
        <p:nvSpPr>
          <p:cNvPr id="15" name="Rectangle 14">
            <a:extLst>
              <a:ext uri="{FF2B5EF4-FFF2-40B4-BE49-F238E27FC236}">
                <a16:creationId xmlns:a16="http://schemas.microsoft.com/office/drawing/2014/main" id="{E0593606-56BB-4195-ADDA-A08DB6F5621F}"/>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284013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5C745F6-21CF-CA40-8ABF-14A0008BDCC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Protecting yourself:</a:t>
            </a:r>
            <a:endParaRPr lang="en-CA" sz="3500" dirty="0">
              <a:latin typeface="Avenir Black" panose="02000503020000020003" pitchFamily="2" charset="0"/>
            </a:endParaRPr>
          </a:p>
        </p:txBody>
      </p:sp>
      <p:sp>
        <p:nvSpPr>
          <p:cNvPr id="8" name="Rectángulo 7">
            <a:extLst>
              <a:ext uri="{FF2B5EF4-FFF2-40B4-BE49-F238E27FC236}">
                <a16:creationId xmlns:a16="http://schemas.microsoft.com/office/drawing/2014/main" id="{67DD9424-2A97-5E46-899A-96A85BEEEB55}"/>
              </a:ext>
            </a:extLst>
          </p:cNvPr>
          <p:cNvSpPr/>
          <p:nvPr/>
        </p:nvSpPr>
        <p:spPr>
          <a:xfrm>
            <a:off x="457199" y="885182"/>
            <a:ext cx="4695372"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Transfer Fund Scams</a:t>
            </a:r>
            <a:endParaRPr lang="es-MX" sz="3600" b="1" dirty="0">
              <a:solidFill>
                <a:srgbClr val="952D1A"/>
              </a:solidFill>
              <a:latin typeface="Avenir Heavy" panose="02000503020000020003" pitchFamily="2" charset="0"/>
            </a:endParaRPr>
          </a:p>
        </p:txBody>
      </p:sp>
      <p:pic>
        <p:nvPicPr>
          <p:cNvPr id="14" name="Picture 7">
            <a:extLst>
              <a:ext uri="{FF2B5EF4-FFF2-40B4-BE49-F238E27FC236}">
                <a16:creationId xmlns:a16="http://schemas.microsoft.com/office/drawing/2014/main" id="{7B526085-B7B4-4946-9813-407BDEFDFEE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21403" y="1531513"/>
            <a:ext cx="6101194" cy="4680520"/>
          </a:xfrm>
          <a:prstGeom prst="rect">
            <a:avLst/>
          </a:prstGeom>
          <a:noFill/>
          <a:ln>
            <a:noFill/>
          </a:ln>
        </p:spPr>
      </p:pic>
      <p:sp>
        <p:nvSpPr>
          <p:cNvPr id="2" name="Marcador de número de diapositiva 1">
            <a:extLst>
              <a:ext uri="{FF2B5EF4-FFF2-40B4-BE49-F238E27FC236}">
                <a16:creationId xmlns:a16="http://schemas.microsoft.com/office/drawing/2014/main" id="{537F5612-B402-4442-AB50-6D70C9C27D48}"/>
              </a:ext>
            </a:extLst>
          </p:cNvPr>
          <p:cNvSpPr>
            <a:spLocks noGrp="1"/>
          </p:cNvSpPr>
          <p:nvPr>
            <p:ph type="sldNum" sz="quarter" idx="14"/>
          </p:nvPr>
        </p:nvSpPr>
        <p:spPr/>
        <p:txBody>
          <a:bodyPr/>
          <a:lstStyle/>
          <a:p>
            <a:fld id="{65BC6105-8ECF-422C-9438-6249158F5CCB}" type="slidenum">
              <a:rPr lang="en-CA" smtClean="0"/>
              <a:pPr/>
              <a:t>76</a:t>
            </a:fld>
            <a:endParaRPr lang="en-CA" dirty="0"/>
          </a:p>
        </p:txBody>
      </p:sp>
      <p:sp>
        <p:nvSpPr>
          <p:cNvPr id="9" name="Rectangle 8">
            <a:extLst>
              <a:ext uri="{FF2B5EF4-FFF2-40B4-BE49-F238E27FC236}">
                <a16:creationId xmlns:a16="http://schemas.microsoft.com/office/drawing/2014/main" id="{35955692-FC32-4969-983C-E28AB91FC37D}"/>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561740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5C745F6-21CF-CA40-8ABF-14A0008BDCC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Protecting yourself:</a:t>
            </a:r>
            <a:endParaRPr lang="en-CA" sz="3500" dirty="0">
              <a:latin typeface="Avenir Black" panose="02000503020000020003" pitchFamily="2" charset="0"/>
            </a:endParaRPr>
          </a:p>
        </p:txBody>
      </p:sp>
      <p:sp>
        <p:nvSpPr>
          <p:cNvPr id="8" name="Rectángulo 7">
            <a:extLst>
              <a:ext uri="{FF2B5EF4-FFF2-40B4-BE49-F238E27FC236}">
                <a16:creationId xmlns:a16="http://schemas.microsoft.com/office/drawing/2014/main" id="{67DD9424-2A97-5E46-899A-96A85BEEEB55}"/>
              </a:ext>
            </a:extLst>
          </p:cNvPr>
          <p:cNvSpPr/>
          <p:nvPr/>
        </p:nvSpPr>
        <p:spPr>
          <a:xfrm>
            <a:off x="457199" y="885182"/>
            <a:ext cx="4695372"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Lottery Scams</a:t>
            </a:r>
            <a:endParaRPr lang="es-MX" sz="3600" b="1" dirty="0">
              <a:solidFill>
                <a:srgbClr val="952D1A"/>
              </a:solidFill>
              <a:latin typeface="Avenir Heavy" panose="02000503020000020003" pitchFamily="2" charset="0"/>
            </a:endParaRPr>
          </a:p>
        </p:txBody>
      </p:sp>
      <p:pic>
        <p:nvPicPr>
          <p:cNvPr id="6" name="Picture 2">
            <a:extLst>
              <a:ext uri="{FF2B5EF4-FFF2-40B4-BE49-F238E27FC236}">
                <a16:creationId xmlns:a16="http://schemas.microsoft.com/office/drawing/2014/main" id="{C34C8A5D-FA59-3244-8A28-59E1E9FB4DB3}"/>
              </a:ext>
            </a:extLst>
          </p:cNvPr>
          <p:cNvPicPr>
            <a:picLocks noGrp="1" noChangeAspect="1" noChangeArrowheads="1"/>
          </p:cNvPicPr>
          <p:nvPr>
            <p:ph sz="quarter" idx="16"/>
          </p:nvPr>
        </p:nvPicPr>
        <p:blipFill>
          <a:blip r:embed="rId3">
            <a:extLst>
              <a:ext uri="{28A0092B-C50C-407E-A947-70E740481C1C}">
                <a14:useLocalDpi xmlns:a14="http://schemas.microsoft.com/office/drawing/2010/main" val="0"/>
              </a:ext>
            </a:extLst>
          </a:blip>
          <a:srcRect/>
          <a:stretch>
            <a:fillRect/>
          </a:stretch>
        </p:blipFill>
        <p:spPr bwMode="auto">
          <a:xfrm>
            <a:off x="678396" y="1556792"/>
            <a:ext cx="7787208" cy="42482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Marcador de número de diapositiva 1">
            <a:extLst>
              <a:ext uri="{FF2B5EF4-FFF2-40B4-BE49-F238E27FC236}">
                <a16:creationId xmlns:a16="http://schemas.microsoft.com/office/drawing/2014/main" id="{CA1F76F8-650C-304E-8D26-E2F92DED791B}"/>
              </a:ext>
            </a:extLst>
          </p:cNvPr>
          <p:cNvSpPr>
            <a:spLocks noGrp="1"/>
          </p:cNvSpPr>
          <p:nvPr>
            <p:ph type="sldNum" sz="quarter" idx="14"/>
          </p:nvPr>
        </p:nvSpPr>
        <p:spPr/>
        <p:txBody>
          <a:bodyPr/>
          <a:lstStyle/>
          <a:p>
            <a:fld id="{65BC6105-8ECF-422C-9438-6249158F5CCB}" type="slidenum">
              <a:rPr lang="en-CA" smtClean="0"/>
              <a:pPr/>
              <a:t>77</a:t>
            </a:fld>
            <a:endParaRPr lang="en-CA" dirty="0"/>
          </a:p>
        </p:txBody>
      </p:sp>
      <p:sp>
        <p:nvSpPr>
          <p:cNvPr id="9" name="Rectangle 8">
            <a:extLst>
              <a:ext uri="{FF2B5EF4-FFF2-40B4-BE49-F238E27FC236}">
                <a16:creationId xmlns:a16="http://schemas.microsoft.com/office/drawing/2014/main" id="{559D3AF3-979A-445E-95AF-20252314AFEC}"/>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934134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5C745F6-21CF-CA40-8ABF-14A0008BDCC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Protecting yourself:</a:t>
            </a:r>
            <a:endParaRPr lang="en-CA" sz="3500" dirty="0">
              <a:latin typeface="Avenir Black" panose="02000503020000020003" pitchFamily="2" charset="0"/>
            </a:endParaRPr>
          </a:p>
        </p:txBody>
      </p:sp>
      <p:sp>
        <p:nvSpPr>
          <p:cNvPr id="8" name="Rectángulo 7">
            <a:extLst>
              <a:ext uri="{FF2B5EF4-FFF2-40B4-BE49-F238E27FC236}">
                <a16:creationId xmlns:a16="http://schemas.microsoft.com/office/drawing/2014/main" id="{67DD9424-2A97-5E46-899A-96A85BEEEB55}"/>
              </a:ext>
            </a:extLst>
          </p:cNvPr>
          <p:cNvSpPr/>
          <p:nvPr/>
        </p:nvSpPr>
        <p:spPr>
          <a:xfrm>
            <a:off x="457199" y="885182"/>
            <a:ext cx="4695372"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Phony Web Scams</a:t>
            </a:r>
            <a:endParaRPr lang="es-MX" sz="3600" b="1" dirty="0">
              <a:solidFill>
                <a:srgbClr val="952D1A"/>
              </a:solidFill>
              <a:latin typeface="Avenir Heavy" panose="02000503020000020003" pitchFamily="2" charset="0"/>
            </a:endParaRPr>
          </a:p>
        </p:txBody>
      </p:sp>
      <p:pic>
        <p:nvPicPr>
          <p:cNvPr id="9" name="Picture 1" descr="ABC Bank.jpg">
            <a:extLst>
              <a:ext uri="{FF2B5EF4-FFF2-40B4-BE49-F238E27FC236}">
                <a16:creationId xmlns:a16="http://schemas.microsoft.com/office/drawing/2014/main" id="{D0FAE48B-E125-254C-B1A7-F55C83EE0490}"/>
              </a:ext>
            </a:extLst>
          </p:cNvPr>
          <p:cNvPicPr>
            <a:picLocks noGrp="1" noChangeAspect="1"/>
          </p:cNvPicPr>
          <p:nvPr>
            <p:ph sz="quarter" idx="16"/>
          </p:nvPr>
        </p:nvPicPr>
        <p:blipFill rotWithShape="1">
          <a:blip r:embed="rId3">
            <a:extLst>
              <a:ext uri="{28A0092B-C50C-407E-A947-70E740481C1C}">
                <a14:useLocalDpi xmlns:a14="http://schemas.microsoft.com/office/drawing/2010/main" val="0"/>
              </a:ext>
            </a:extLst>
          </a:blip>
          <a:srcRect b="9814"/>
          <a:stretch/>
        </p:blipFill>
        <p:spPr bwMode="auto">
          <a:xfrm>
            <a:off x="1208698" y="1714198"/>
            <a:ext cx="6995120" cy="4468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Marcador de número de diapositiva 1">
            <a:extLst>
              <a:ext uri="{FF2B5EF4-FFF2-40B4-BE49-F238E27FC236}">
                <a16:creationId xmlns:a16="http://schemas.microsoft.com/office/drawing/2014/main" id="{400BD9FD-ABB6-834F-A169-D63A4BBC27D0}"/>
              </a:ext>
            </a:extLst>
          </p:cNvPr>
          <p:cNvSpPr>
            <a:spLocks noGrp="1"/>
          </p:cNvSpPr>
          <p:nvPr>
            <p:ph type="sldNum" sz="quarter" idx="14"/>
          </p:nvPr>
        </p:nvSpPr>
        <p:spPr/>
        <p:txBody>
          <a:bodyPr/>
          <a:lstStyle/>
          <a:p>
            <a:fld id="{65BC6105-8ECF-422C-9438-6249158F5CCB}" type="slidenum">
              <a:rPr lang="en-CA" smtClean="0"/>
              <a:pPr/>
              <a:t>78</a:t>
            </a:fld>
            <a:endParaRPr lang="en-CA" dirty="0"/>
          </a:p>
        </p:txBody>
      </p:sp>
      <p:sp>
        <p:nvSpPr>
          <p:cNvPr id="6" name="Rectangle 5">
            <a:extLst>
              <a:ext uri="{FF2B5EF4-FFF2-40B4-BE49-F238E27FC236}">
                <a16:creationId xmlns:a16="http://schemas.microsoft.com/office/drawing/2014/main" id="{E4447837-5FFA-408A-AC52-89AA9F53E40F}"/>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097269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5C745F6-21CF-CA40-8ABF-14A0008BDCCD}"/>
              </a:ext>
            </a:extLst>
          </p:cNvPr>
          <p:cNvSpPr>
            <a:spLocks noGrp="1"/>
          </p:cNvSpPr>
          <p:nvPr>
            <p:ph type="body" sz="quarter" idx="11"/>
          </p:nvPr>
        </p:nvSpPr>
        <p:spPr>
          <a:xfrm>
            <a:off x="457200" y="188640"/>
            <a:ext cx="5000171" cy="423208"/>
          </a:xfrm>
        </p:spPr>
        <p:txBody>
          <a:bodyPr>
            <a:normAutofit fontScale="62500" lnSpcReduction="20000"/>
          </a:bodyPr>
          <a:lstStyle/>
          <a:p>
            <a:r>
              <a:rPr lang="en-CA" sz="4000" dirty="0">
                <a:latin typeface="Avenir Black" panose="02000503020000020003" pitchFamily="2" charset="0"/>
              </a:rPr>
              <a:t>Protecting yourself:</a:t>
            </a:r>
            <a:endParaRPr lang="en-CA" sz="3500" dirty="0">
              <a:latin typeface="Avenir Black" panose="02000503020000020003" pitchFamily="2" charset="0"/>
            </a:endParaRPr>
          </a:p>
        </p:txBody>
      </p:sp>
      <p:sp>
        <p:nvSpPr>
          <p:cNvPr id="8" name="Rectángulo 7">
            <a:extLst>
              <a:ext uri="{FF2B5EF4-FFF2-40B4-BE49-F238E27FC236}">
                <a16:creationId xmlns:a16="http://schemas.microsoft.com/office/drawing/2014/main" id="{67DD9424-2A97-5E46-899A-96A85BEEEB55}"/>
              </a:ext>
            </a:extLst>
          </p:cNvPr>
          <p:cNvSpPr/>
          <p:nvPr/>
        </p:nvSpPr>
        <p:spPr>
          <a:xfrm>
            <a:off x="3886097" y="122069"/>
            <a:ext cx="5000171" cy="477054"/>
          </a:xfrm>
          <a:prstGeom prst="rect">
            <a:avLst/>
          </a:prstGeom>
        </p:spPr>
        <p:txBody>
          <a:bodyPr wrap="square" anchor="ctr">
            <a:spAutoFit/>
          </a:bodyPr>
          <a:lstStyle/>
          <a:p>
            <a:r>
              <a:rPr lang="en-CA" sz="2500" b="1" dirty="0">
                <a:solidFill>
                  <a:srgbClr val="952D1A"/>
                </a:solidFill>
                <a:latin typeface="Avenir Heavy" panose="02000503020000020003" pitchFamily="2" charset="0"/>
              </a:rPr>
              <a:t>Phishing Blackmail Scams</a:t>
            </a:r>
            <a:endParaRPr lang="es-MX" sz="2500" b="1" dirty="0">
              <a:solidFill>
                <a:srgbClr val="952D1A"/>
              </a:solidFill>
              <a:latin typeface="Avenir Heavy" panose="02000503020000020003" pitchFamily="2" charset="0"/>
            </a:endParaRPr>
          </a:p>
        </p:txBody>
      </p:sp>
      <p:sp>
        <p:nvSpPr>
          <p:cNvPr id="10" name="Text Box 2">
            <a:extLst>
              <a:ext uri="{FF2B5EF4-FFF2-40B4-BE49-F238E27FC236}">
                <a16:creationId xmlns:a16="http://schemas.microsoft.com/office/drawing/2014/main" id="{3E26E669-B7D5-D54E-BE7F-3EBFC9053366}"/>
              </a:ext>
            </a:extLst>
          </p:cNvPr>
          <p:cNvSpPr txBox="1">
            <a:spLocks noChangeArrowheads="1"/>
          </p:cNvSpPr>
          <p:nvPr/>
        </p:nvSpPr>
        <p:spPr bwMode="auto">
          <a:xfrm>
            <a:off x="653245" y="831448"/>
            <a:ext cx="7380312" cy="532859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0"/>
              </a:spcAft>
            </a:pPr>
            <a:r>
              <a:rPr lang="en-CA" sz="1100" u="sng" dirty="0">
                <a:solidFill>
                  <a:srgbClr val="0000FF"/>
                </a:solidFill>
                <a:effectLst/>
                <a:latin typeface="Calibri"/>
                <a:ea typeface="Calibri"/>
                <a:cs typeface="Consolas"/>
              </a:rPr>
              <a:t>-----Original Message-----</a:t>
            </a:r>
            <a:endParaRPr lang="en-CA" sz="1100" dirty="0">
              <a:effectLst/>
              <a:latin typeface="Calibri"/>
              <a:ea typeface="Calibri"/>
              <a:cs typeface="Consolas"/>
            </a:endParaRPr>
          </a:p>
          <a:p>
            <a:pPr>
              <a:spcAft>
                <a:spcPts val="0"/>
              </a:spcAft>
            </a:pPr>
            <a:r>
              <a:rPr lang="en-CA" sz="1100" dirty="0">
                <a:solidFill>
                  <a:schemeClr val="accent1"/>
                </a:solidFill>
                <a:effectLst/>
                <a:latin typeface="Calibri"/>
                <a:ea typeface="Calibri"/>
                <a:cs typeface="Consolas"/>
              </a:rPr>
              <a:t>From: Chelsea [mailto:info] </a:t>
            </a:r>
          </a:p>
          <a:p>
            <a:pPr>
              <a:spcAft>
                <a:spcPts val="0"/>
              </a:spcAft>
            </a:pPr>
            <a:r>
              <a:rPr lang="en-CA" sz="1100" dirty="0">
                <a:solidFill>
                  <a:schemeClr val="accent1"/>
                </a:solidFill>
                <a:effectLst/>
                <a:latin typeface="Calibri"/>
                <a:ea typeface="Calibri"/>
                <a:cs typeface="Consolas"/>
              </a:rPr>
              <a:t>Sent: August-08-18 12:34 PM</a:t>
            </a:r>
          </a:p>
          <a:p>
            <a:pPr>
              <a:spcAft>
                <a:spcPts val="0"/>
              </a:spcAft>
            </a:pPr>
            <a:r>
              <a:rPr lang="en-CA" sz="1100" dirty="0">
                <a:solidFill>
                  <a:schemeClr val="accent1"/>
                </a:solidFill>
                <a:effectLst/>
                <a:latin typeface="Calibri"/>
                <a:ea typeface="Calibri"/>
                <a:cs typeface="Consolas"/>
              </a:rPr>
              <a:t>To: Mary Smith</a:t>
            </a:r>
          </a:p>
          <a:p>
            <a:pPr>
              <a:spcAft>
                <a:spcPts val="0"/>
              </a:spcAft>
            </a:pPr>
            <a:r>
              <a:rPr lang="en-CA" sz="1100" dirty="0">
                <a:solidFill>
                  <a:schemeClr val="accent1"/>
                </a:solidFill>
                <a:effectLst/>
                <a:latin typeface="Calibri"/>
                <a:ea typeface="Calibri"/>
                <a:cs typeface="Consolas"/>
              </a:rPr>
              <a:t>Subject: Marys@google.com:smith</a:t>
            </a:r>
          </a:p>
          <a:p>
            <a:pPr>
              <a:spcAft>
                <a:spcPts val="0"/>
              </a:spcAft>
            </a:pPr>
            <a:r>
              <a:rPr lang="en-CA" sz="1100" dirty="0">
                <a:solidFill>
                  <a:schemeClr val="accent1"/>
                </a:solidFill>
                <a:effectLst/>
                <a:latin typeface="Calibri"/>
                <a:ea typeface="Calibri"/>
                <a:cs typeface="Consolas"/>
              </a:rPr>
              <a:t> </a:t>
            </a:r>
          </a:p>
          <a:p>
            <a:pPr>
              <a:spcAft>
                <a:spcPts val="0"/>
              </a:spcAft>
            </a:pPr>
            <a:r>
              <a:rPr lang="en-CA" sz="1100" dirty="0">
                <a:solidFill>
                  <a:schemeClr val="accent1"/>
                </a:solidFill>
                <a:effectLst/>
                <a:latin typeface="Calibri"/>
                <a:ea typeface="Calibri"/>
                <a:cs typeface="Consolas"/>
              </a:rPr>
              <a:t>It appears that, (smith), is your password. You might not know me and you are most likely wondering why you're getting this e-mail, right?</a:t>
            </a:r>
          </a:p>
          <a:p>
            <a:pPr>
              <a:spcAft>
                <a:spcPts val="0"/>
              </a:spcAft>
            </a:pPr>
            <a:r>
              <a:rPr lang="en-CA" sz="1100" dirty="0">
                <a:solidFill>
                  <a:schemeClr val="accent1"/>
                </a:solidFill>
                <a:effectLst/>
                <a:latin typeface="Calibri"/>
                <a:ea typeface="Calibri"/>
                <a:cs typeface="Consolas"/>
              </a:rPr>
              <a:t> </a:t>
            </a:r>
          </a:p>
          <a:p>
            <a:pPr>
              <a:spcAft>
                <a:spcPts val="0"/>
              </a:spcAft>
            </a:pPr>
            <a:r>
              <a:rPr lang="en-CA" sz="1100" dirty="0">
                <a:solidFill>
                  <a:schemeClr val="accent1"/>
                </a:solidFill>
                <a:effectLst/>
                <a:latin typeface="Calibri"/>
                <a:ea typeface="Calibri"/>
                <a:cs typeface="Consolas"/>
              </a:rPr>
              <a:t>in fact, I put in place a viruses on the adult videos (adult porn) web-site and guess what happens, you visited this site to have fun (you know what I am talking about). Whilst you were watching videos, your internet browser started out functioning as a RDP (Remote Access) which gave me accessibility of your screen and web cam. after that, my software programs obtained your entire contacts from the Messenger, Microsoft outlook, FB, along with emails.</a:t>
            </a:r>
          </a:p>
          <a:p>
            <a:pPr>
              <a:spcAft>
                <a:spcPts val="0"/>
              </a:spcAft>
            </a:pPr>
            <a:r>
              <a:rPr lang="en-CA" sz="1100" dirty="0">
                <a:solidFill>
                  <a:schemeClr val="accent1"/>
                </a:solidFill>
                <a:effectLst/>
                <a:latin typeface="Calibri"/>
                <a:ea typeface="Calibri"/>
                <a:cs typeface="Consolas"/>
              </a:rPr>
              <a:t> </a:t>
            </a:r>
          </a:p>
          <a:p>
            <a:pPr>
              <a:spcAft>
                <a:spcPts val="0"/>
              </a:spcAft>
            </a:pPr>
            <a:r>
              <a:rPr lang="en-CA" sz="1100" dirty="0">
                <a:solidFill>
                  <a:schemeClr val="accent1"/>
                </a:solidFill>
                <a:effectLst/>
                <a:latin typeface="Calibri"/>
                <a:ea typeface="Calibri"/>
                <a:cs typeface="Consolas"/>
              </a:rPr>
              <a:t>What did I actually do?  I made a double-screen video. First part shows the recording you were seeing (you have got a good taste haha . . .), and 2nd part shows the recording of your web cam.</a:t>
            </a:r>
          </a:p>
          <a:p>
            <a:pPr>
              <a:spcAft>
                <a:spcPts val="0"/>
              </a:spcAft>
            </a:pPr>
            <a:r>
              <a:rPr lang="en-CA" sz="1100" dirty="0">
                <a:solidFill>
                  <a:schemeClr val="accent1"/>
                </a:solidFill>
                <a:effectLst/>
                <a:latin typeface="Calibri"/>
                <a:ea typeface="Calibri"/>
                <a:cs typeface="Consolas"/>
              </a:rPr>
              <a:t> </a:t>
            </a:r>
          </a:p>
          <a:p>
            <a:pPr>
              <a:spcAft>
                <a:spcPts val="0"/>
              </a:spcAft>
            </a:pPr>
            <a:r>
              <a:rPr lang="en-CA" sz="1100" dirty="0">
                <a:solidFill>
                  <a:schemeClr val="accent1"/>
                </a:solidFill>
                <a:effectLst/>
                <a:latin typeface="Calibri"/>
                <a:ea typeface="Calibri"/>
                <a:cs typeface="Consolas"/>
              </a:rPr>
              <a:t>exactly what should you do?</a:t>
            </a:r>
          </a:p>
          <a:p>
            <a:pPr>
              <a:spcAft>
                <a:spcPts val="0"/>
              </a:spcAft>
            </a:pPr>
            <a:r>
              <a:rPr lang="en-CA" sz="1100" dirty="0">
                <a:solidFill>
                  <a:schemeClr val="accent1"/>
                </a:solidFill>
                <a:effectLst/>
                <a:latin typeface="Calibri"/>
                <a:ea typeface="Calibri"/>
                <a:cs typeface="Consolas"/>
              </a:rPr>
              <a:t> </a:t>
            </a:r>
          </a:p>
          <a:p>
            <a:pPr>
              <a:spcAft>
                <a:spcPts val="0"/>
              </a:spcAft>
            </a:pPr>
            <a:r>
              <a:rPr lang="en-CA" sz="1100" dirty="0">
                <a:solidFill>
                  <a:schemeClr val="accent1"/>
                </a:solidFill>
                <a:effectLst/>
                <a:latin typeface="Calibri"/>
                <a:ea typeface="Calibri"/>
                <a:cs typeface="Consolas"/>
              </a:rPr>
              <a:t>Well, in my opinion, $11000 is really a fair price for our little hidden secret. You will make the payment by Bitcoin (if you don't know this, search "how to buy bitcoin" search engines like google).</a:t>
            </a:r>
          </a:p>
          <a:p>
            <a:pPr>
              <a:spcAft>
                <a:spcPts val="0"/>
              </a:spcAft>
            </a:pPr>
            <a:r>
              <a:rPr lang="en-CA" sz="1100" dirty="0">
                <a:solidFill>
                  <a:schemeClr val="accent1"/>
                </a:solidFill>
                <a:effectLst/>
                <a:latin typeface="Calibri"/>
                <a:ea typeface="Calibri"/>
                <a:cs typeface="Consolas"/>
              </a:rPr>
              <a:t> </a:t>
            </a:r>
          </a:p>
          <a:p>
            <a:pPr>
              <a:spcAft>
                <a:spcPts val="0"/>
              </a:spcAft>
            </a:pPr>
            <a:r>
              <a:rPr lang="en-CA" sz="1100" dirty="0">
                <a:solidFill>
                  <a:schemeClr val="accent1"/>
                </a:solidFill>
                <a:effectLst/>
                <a:latin typeface="Calibri"/>
                <a:ea typeface="Calibri"/>
                <a:cs typeface="Consolas"/>
              </a:rPr>
              <a:t>BTC Address: 1NmeBjhHD1zunyxpoT4kwCCwe4DvLPgNVX</a:t>
            </a:r>
          </a:p>
          <a:p>
            <a:pPr>
              <a:spcAft>
                <a:spcPts val="0"/>
              </a:spcAft>
            </a:pPr>
            <a:r>
              <a:rPr lang="en-CA" sz="1100" dirty="0">
                <a:solidFill>
                  <a:schemeClr val="accent1"/>
                </a:solidFill>
                <a:effectLst/>
                <a:latin typeface="Calibri"/>
                <a:ea typeface="Calibri"/>
                <a:cs typeface="Consolas"/>
              </a:rPr>
              <a:t>(It's case sensitive, so copy and paste it)</a:t>
            </a:r>
          </a:p>
          <a:p>
            <a:pPr>
              <a:spcAft>
                <a:spcPts val="0"/>
              </a:spcAft>
            </a:pPr>
            <a:r>
              <a:rPr lang="en-CA" sz="1100" dirty="0">
                <a:solidFill>
                  <a:schemeClr val="accent1"/>
                </a:solidFill>
                <a:effectLst/>
                <a:latin typeface="Calibri"/>
                <a:ea typeface="Calibri"/>
                <a:cs typeface="Consolas"/>
              </a:rPr>
              <a:t> </a:t>
            </a:r>
          </a:p>
          <a:p>
            <a:pPr>
              <a:spcAft>
                <a:spcPts val="0"/>
              </a:spcAft>
            </a:pPr>
            <a:r>
              <a:rPr lang="en-CA" sz="1100" dirty="0">
                <a:solidFill>
                  <a:schemeClr val="accent1"/>
                </a:solidFill>
                <a:effectLst/>
                <a:latin typeface="Calibri"/>
                <a:ea typeface="Calibri"/>
                <a:cs typeface="Consolas"/>
              </a:rPr>
              <a:t>Very important:</a:t>
            </a:r>
          </a:p>
          <a:p>
            <a:pPr>
              <a:spcAft>
                <a:spcPts val="0"/>
              </a:spcAft>
            </a:pPr>
            <a:r>
              <a:rPr lang="en-CA" sz="1100" dirty="0">
                <a:solidFill>
                  <a:schemeClr val="accent1"/>
                </a:solidFill>
                <a:effectLst/>
                <a:latin typeface="Calibri"/>
                <a:ea typeface="Calibri"/>
                <a:cs typeface="Consolas"/>
              </a:rPr>
              <a:t>You have 5 days to make the payment. (I've a completely unique pixel in this e-mail, and at this moment I know that you've read through this email message). If I don't get the BitCoins, I will certainly send your video recording to all of your contacts including relatives, colleagues, and so forth. Having said that, if I get the payment, I'll destroy the video immidiately. If you need evidence, reply with "Yes!" and I will undoubtedly send out your videos to your 6 contacts. It is a non-negotiable offer, that being said don't waste my personal time and yours by answering this message.</a:t>
            </a:r>
          </a:p>
          <a:p>
            <a:pPr marL="1371600">
              <a:lnSpc>
                <a:spcPct val="120000"/>
              </a:lnSpc>
              <a:spcAft>
                <a:spcPts val="800"/>
              </a:spcAft>
            </a:pPr>
            <a:r>
              <a:rPr lang="en-CA" sz="1000" dirty="0">
                <a:solidFill>
                  <a:srgbClr val="5A5A5A"/>
                </a:solidFill>
                <a:effectLst/>
                <a:latin typeface="Calibri"/>
                <a:ea typeface="Times New Roman"/>
                <a:cs typeface="Times New Roman"/>
              </a:rPr>
              <a:t> </a:t>
            </a:r>
          </a:p>
        </p:txBody>
      </p:sp>
      <p:sp>
        <p:nvSpPr>
          <p:cNvPr id="2" name="Marcador de número de diapositiva 1">
            <a:extLst>
              <a:ext uri="{FF2B5EF4-FFF2-40B4-BE49-F238E27FC236}">
                <a16:creationId xmlns:a16="http://schemas.microsoft.com/office/drawing/2014/main" id="{FB0D180B-D4D6-794F-9A1E-F203C23BCFCA}"/>
              </a:ext>
            </a:extLst>
          </p:cNvPr>
          <p:cNvSpPr>
            <a:spLocks noGrp="1"/>
          </p:cNvSpPr>
          <p:nvPr>
            <p:ph type="sldNum" sz="quarter" idx="14"/>
          </p:nvPr>
        </p:nvSpPr>
        <p:spPr/>
        <p:txBody>
          <a:bodyPr/>
          <a:lstStyle/>
          <a:p>
            <a:fld id="{65BC6105-8ECF-422C-9438-6249158F5CCB}" type="slidenum">
              <a:rPr lang="en-CA" smtClean="0"/>
              <a:pPr/>
              <a:t>79</a:t>
            </a:fld>
            <a:endParaRPr lang="en-CA" dirty="0"/>
          </a:p>
        </p:txBody>
      </p:sp>
    </p:spTree>
    <p:extLst>
      <p:ext uri="{BB962C8B-B14F-4D97-AF65-F5344CB8AC3E}">
        <p14:creationId xmlns:p14="http://schemas.microsoft.com/office/powerpoint/2010/main" val="4026240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Budgeting: </a:t>
            </a:r>
            <a:r>
              <a:rPr lang="en-CA" sz="3500" dirty="0">
                <a:latin typeface="Avenir Black" panose="02000503020000020003" pitchFamily="2" charset="0"/>
              </a:rPr>
              <a:t>worksheet</a:t>
            </a:r>
          </a:p>
        </p:txBody>
      </p:sp>
      <p:sp>
        <p:nvSpPr>
          <p:cNvPr id="5" name="Rectángulo 4">
            <a:extLst>
              <a:ext uri="{FF2B5EF4-FFF2-40B4-BE49-F238E27FC236}">
                <a16:creationId xmlns:a16="http://schemas.microsoft.com/office/drawing/2014/main" id="{02603F42-C060-4243-9205-D8AE6B811986}"/>
              </a:ext>
            </a:extLst>
          </p:cNvPr>
          <p:cNvSpPr/>
          <p:nvPr/>
        </p:nvSpPr>
        <p:spPr>
          <a:xfrm>
            <a:off x="440963" y="721997"/>
            <a:ext cx="3528392" cy="646331"/>
          </a:xfrm>
          <a:prstGeom prst="rect">
            <a:avLst/>
          </a:prstGeom>
        </p:spPr>
        <p:txBody>
          <a:bodyPr wrap="square" anchor="ctr">
            <a:spAutoFit/>
          </a:bodyPr>
          <a:lstStyle/>
          <a:p>
            <a:r>
              <a:rPr lang="en-CA" sz="3600" b="1" dirty="0">
                <a:solidFill>
                  <a:srgbClr val="952D1A"/>
                </a:solidFill>
                <a:latin typeface="Avenir Black" panose="02000503020000020003" pitchFamily="2" charset="0"/>
              </a:rPr>
              <a:t>Exercise 1:</a:t>
            </a:r>
            <a:endParaRPr lang="es-MX" sz="3600" b="1" dirty="0">
              <a:solidFill>
                <a:srgbClr val="952D1A"/>
              </a:solidFill>
              <a:latin typeface="Avenir Black" panose="02000503020000020003" pitchFamily="2" charset="0"/>
            </a:endParaRPr>
          </a:p>
        </p:txBody>
      </p:sp>
      <p:sp>
        <p:nvSpPr>
          <p:cNvPr id="7" name="Rectángulo 6">
            <a:extLst>
              <a:ext uri="{FF2B5EF4-FFF2-40B4-BE49-F238E27FC236}">
                <a16:creationId xmlns:a16="http://schemas.microsoft.com/office/drawing/2014/main" id="{DDE90A40-37F4-4E40-B6EB-FD5356F6617D}"/>
              </a:ext>
            </a:extLst>
          </p:cNvPr>
          <p:cNvSpPr/>
          <p:nvPr/>
        </p:nvSpPr>
        <p:spPr>
          <a:xfrm>
            <a:off x="2631055" y="747661"/>
            <a:ext cx="3528392" cy="646331"/>
          </a:xfrm>
          <a:prstGeom prst="rect">
            <a:avLst/>
          </a:prstGeom>
        </p:spPr>
        <p:txBody>
          <a:bodyPr wrap="square" anchor="ctr">
            <a:spAutoFit/>
          </a:bodyPr>
          <a:lstStyle/>
          <a:p>
            <a:r>
              <a:rPr lang="en-CA" sz="3600" b="1" dirty="0">
                <a:solidFill>
                  <a:schemeClr val="tx2"/>
                </a:solidFill>
                <a:latin typeface="Avenir Heavy" panose="02000503020000020003" pitchFamily="2" charset="0"/>
              </a:rPr>
              <a:t>Expenses</a:t>
            </a:r>
            <a:endParaRPr lang="es-MX" sz="3600" b="1" dirty="0">
              <a:solidFill>
                <a:schemeClr val="tx2"/>
              </a:solidFill>
              <a:latin typeface="Avenir Heavy" panose="02000503020000020003" pitchFamily="2" charset="0"/>
            </a:endParaRPr>
          </a:p>
        </p:txBody>
      </p:sp>
      <p:pic>
        <p:nvPicPr>
          <p:cNvPr id="6" name="Content Placeholder 4">
            <a:extLst>
              <a:ext uri="{FF2B5EF4-FFF2-40B4-BE49-F238E27FC236}">
                <a16:creationId xmlns:a16="http://schemas.microsoft.com/office/drawing/2014/main" id="{7930BF86-8C33-2E4E-999B-471AF274DFEF}"/>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4932040" y="885181"/>
            <a:ext cx="3801540" cy="5087355"/>
          </a:xfrm>
        </p:spPr>
      </p:pic>
      <p:sp>
        <p:nvSpPr>
          <p:cNvPr id="8" name="Text Placeholder 7">
            <a:extLst>
              <a:ext uri="{FF2B5EF4-FFF2-40B4-BE49-F238E27FC236}">
                <a16:creationId xmlns:a16="http://schemas.microsoft.com/office/drawing/2014/main" id="{D57B788C-2E8E-4940-A89E-6BFA8E9D81F3}"/>
              </a:ext>
            </a:extLst>
          </p:cNvPr>
          <p:cNvSpPr txBox="1">
            <a:spLocks/>
          </p:cNvSpPr>
          <p:nvPr/>
        </p:nvSpPr>
        <p:spPr>
          <a:xfrm>
            <a:off x="780061" y="1901685"/>
            <a:ext cx="4038600" cy="570385"/>
          </a:xfrm>
          <a:prstGeom prst="rect">
            <a:avLst/>
          </a:prstGeom>
        </p:spPr>
        <p:txBody>
          <a:bodyPr vert="horz" lIns="91440" tIns="45720" rIns="91440" bIns="45720" rtlCol="0">
            <a:norm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Univers Light" panose="020F0302020204030204" pitchFamily="34"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Univers Light" panose="020F0302020204030204" pitchFamily="34"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2400" dirty="0">
                <a:latin typeface="Avenir Book" panose="02000503020000020003" pitchFamily="2" charset="0"/>
              </a:rPr>
              <a:t>Handbook page 3</a:t>
            </a:r>
          </a:p>
        </p:txBody>
      </p:sp>
      <p:sp>
        <p:nvSpPr>
          <p:cNvPr id="10" name="Rectángulo 9">
            <a:extLst>
              <a:ext uri="{FF2B5EF4-FFF2-40B4-BE49-F238E27FC236}">
                <a16:creationId xmlns:a16="http://schemas.microsoft.com/office/drawing/2014/main" id="{7ADEC871-5A2B-A047-8F2B-4504105467D9}"/>
              </a:ext>
            </a:extLst>
          </p:cNvPr>
          <p:cNvSpPr/>
          <p:nvPr/>
        </p:nvSpPr>
        <p:spPr>
          <a:xfrm>
            <a:off x="666682" y="2449210"/>
            <a:ext cx="2808312" cy="45719"/>
          </a:xfrm>
          <a:prstGeom prst="rect">
            <a:avLst/>
          </a:prstGeom>
          <a:solidFill>
            <a:srgbClr val="D78A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Marcador de número de diapositiva 1">
            <a:extLst>
              <a:ext uri="{FF2B5EF4-FFF2-40B4-BE49-F238E27FC236}">
                <a16:creationId xmlns:a16="http://schemas.microsoft.com/office/drawing/2014/main" id="{9918A036-9DC5-3D4C-B084-6BEAC833458B}"/>
              </a:ext>
            </a:extLst>
          </p:cNvPr>
          <p:cNvSpPr>
            <a:spLocks noGrp="1"/>
          </p:cNvSpPr>
          <p:nvPr>
            <p:ph type="sldNum" sz="quarter" idx="14"/>
          </p:nvPr>
        </p:nvSpPr>
        <p:spPr/>
        <p:txBody>
          <a:bodyPr/>
          <a:lstStyle/>
          <a:p>
            <a:fld id="{65BC6105-8ECF-422C-9438-6249158F5CCB}" type="slidenum">
              <a:rPr lang="en-CA" smtClean="0"/>
              <a:pPr/>
              <a:t>8</a:t>
            </a:fld>
            <a:endParaRPr lang="en-CA" dirty="0"/>
          </a:p>
        </p:txBody>
      </p:sp>
    </p:spTree>
    <p:extLst>
      <p:ext uri="{BB962C8B-B14F-4D97-AF65-F5344CB8AC3E}">
        <p14:creationId xmlns:p14="http://schemas.microsoft.com/office/powerpoint/2010/main" val="25326671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5C745F6-21CF-CA40-8ABF-14A0008BDCC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Protecting yourself:</a:t>
            </a:r>
            <a:endParaRPr lang="en-CA" sz="3500" dirty="0">
              <a:latin typeface="Avenir Black" panose="02000503020000020003" pitchFamily="2" charset="0"/>
            </a:endParaRPr>
          </a:p>
        </p:txBody>
      </p:sp>
      <p:sp>
        <p:nvSpPr>
          <p:cNvPr id="8" name="Rectángulo 7">
            <a:extLst>
              <a:ext uri="{FF2B5EF4-FFF2-40B4-BE49-F238E27FC236}">
                <a16:creationId xmlns:a16="http://schemas.microsoft.com/office/drawing/2014/main" id="{67DD9424-2A97-5E46-899A-96A85BEEEB55}"/>
              </a:ext>
            </a:extLst>
          </p:cNvPr>
          <p:cNvSpPr/>
          <p:nvPr/>
        </p:nvSpPr>
        <p:spPr>
          <a:xfrm>
            <a:off x="457199" y="885182"/>
            <a:ext cx="4695372"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Overpayment Scams</a:t>
            </a:r>
            <a:endParaRPr lang="es-MX" sz="3600" b="1" dirty="0">
              <a:solidFill>
                <a:srgbClr val="952D1A"/>
              </a:solidFill>
              <a:latin typeface="Avenir Heavy" panose="02000503020000020003" pitchFamily="2" charset="0"/>
            </a:endParaRPr>
          </a:p>
        </p:txBody>
      </p:sp>
      <p:sp>
        <p:nvSpPr>
          <p:cNvPr id="2" name="Marcador de número de diapositiva 1">
            <a:extLst>
              <a:ext uri="{FF2B5EF4-FFF2-40B4-BE49-F238E27FC236}">
                <a16:creationId xmlns:a16="http://schemas.microsoft.com/office/drawing/2014/main" id="{1A855301-C168-A642-BEA7-53B1A1E709AD}"/>
              </a:ext>
            </a:extLst>
          </p:cNvPr>
          <p:cNvSpPr>
            <a:spLocks noGrp="1"/>
          </p:cNvSpPr>
          <p:nvPr>
            <p:ph type="sldNum" sz="quarter" idx="14"/>
          </p:nvPr>
        </p:nvSpPr>
        <p:spPr/>
        <p:txBody>
          <a:bodyPr/>
          <a:lstStyle/>
          <a:p>
            <a:fld id="{65BC6105-8ECF-422C-9438-6249158F5CCB}" type="slidenum">
              <a:rPr lang="en-CA" smtClean="0"/>
              <a:pPr/>
              <a:t>80</a:t>
            </a:fld>
            <a:endParaRPr lang="en-CA" dirty="0"/>
          </a:p>
        </p:txBody>
      </p:sp>
      <p:pic>
        <p:nvPicPr>
          <p:cNvPr id="4" name="Picture 3">
            <a:extLst>
              <a:ext uri="{FF2B5EF4-FFF2-40B4-BE49-F238E27FC236}">
                <a16:creationId xmlns:a16="http://schemas.microsoft.com/office/drawing/2014/main" id="{21EB117F-76CC-45DA-A78A-83EFA74CDE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5860" y="1738865"/>
            <a:ext cx="6812280" cy="4352544"/>
          </a:xfrm>
          <a:prstGeom prst="rect">
            <a:avLst/>
          </a:prstGeom>
        </p:spPr>
      </p:pic>
      <p:sp>
        <p:nvSpPr>
          <p:cNvPr id="6" name="Rectangle 5">
            <a:extLst>
              <a:ext uri="{FF2B5EF4-FFF2-40B4-BE49-F238E27FC236}">
                <a16:creationId xmlns:a16="http://schemas.microsoft.com/office/drawing/2014/main" id="{596DFF63-22D1-4271-87A4-A9FD11A87482}"/>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594625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5C745F6-21CF-CA40-8ABF-14A0008BDCC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Protecting yourself:</a:t>
            </a:r>
            <a:endParaRPr lang="en-CA" sz="3500" dirty="0">
              <a:latin typeface="Avenir Black" panose="02000503020000020003" pitchFamily="2" charset="0"/>
            </a:endParaRPr>
          </a:p>
        </p:txBody>
      </p:sp>
      <p:sp>
        <p:nvSpPr>
          <p:cNvPr id="8" name="Rectángulo 7">
            <a:extLst>
              <a:ext uri="{FF2B5EF4-FFF2-40B4-BE49-F238E27FC236}">
                <a16:creationId xmlns:a16="http://schemas.microsoft.com/office/drawing/2014/main" id="{67DD9424-2A97-5E46-899A-96A85BEEEB55}"/>
              </a:ext>
            </a:extLst>
          </p:cNvPr>
          <p:cNvSpPr/>
          <p:nvPr/>
        </p:nvSpPr>
        <p:spPr>
          <a:xfrm>
            <a:off x="457199" y="885182"/>
            <a:ext cx="4695372"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Sales Scams</a:t>
            </a:r>
            <a:endParaRPr lang="es-MX" sz="3600" b="1" dirty="0">
              <a:solidFill>
                <a:srgbClr val="952D1A"/>
              </a:solidFill>
              <a:latin typeface="Avenir Heavy" panose="02000503020000020003" pitchFamily="2" charset="0"/>
            </a:endParaRPr>
          </a:p>
        </p:txBody>
      </p:sp>
      <p:pic>
        <p:nvPicPr>
          <p:cNvPr id="9" name="Picture 6" descr="Picture 7">
            <a:extLst>
              <a:ext uri="{FF2B5EF4-FFF2-40B4-BE49-F238E27FC236}">
                <a16:creationId xmlns:a16="http://schemas.microsoft.com/office/drawing/2014/main" id="{A119BD1E-1A76-F841-A666-9EC6E5EC7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531513"/>
            <a:ext cx="6997306" cy="4740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Marcador de número de diapositiva 1">
            <a:extLst>
              <a:ext uri="{FF2B5EF4-FFF2-40B4-BE49-F238E27FC236}">
                <a16:creationId xmlns:a16="http://schemas.microsoft.com/office/drawing/2014/main" id="{B5A70471-D71D-A649-A3B2-7DFA971D7571}"/>
              </a:ext>
            </a:extLst>
          </p:cNvPr>
          <p:cNvSpPr>
            <a:spLocks noGrp="1"/>
          </p:cNvSpPr>
          <p:nvPr>
            <p:ph type="sldNum" sz="quarter" idx="14"/>
          </p:nvPr>
        </p:nvSpPr>
        <p:spPr/>
        <p:txBody>
          <a:bodyPr/>
          <a:lstStyle/>
          <a:p>
            <a:fld id="{65BC6105-8ECF-422C-9438-6249158F5CCB}" type="slidenum">
              <a:rPr lang="en-CA" smtClean="0"/>
              <a:pPr/>
              <a:t>81</a:t>
            </a:fld>
            <a:endParaRPr lang="en-CA" dirty="0"/>
          </a:p>
        </p:txBody>
      </p:sp>
      <p:sp>
        <p:nvSpPr>
          <p:cNvPr id="6" name="Rectangle 5">
            <a:extLst>
              <a:ext uri="{FF2B5EF4-FFF2-40B4-BE49-F238E27FC236}">
                <a16:creationId xmlns:a16="http://schemas.microsoft.com/office/drawing/2014/main" id="{613ACAF6-8DB3-4B0F-9CAF-02FF5B62FC1D}"/>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384028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F5C82613-6895-8E42-8EB1-CED960DCFD9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7851" t="1" r="10170" b="1"/>
          <a:stretch/>
        </p:blipFill>
        <p:spPr>
          <a:xfrm>
            <a:off x="-2" y="0"/>
            <a:ext cx="9144002" cy="5972818"/>
          </a:xfrm>
          <a:prstGeom prst="rect">
            <a:avLst/>
          </a:prstGeom>
        </p:spPr>
      </p:pic>
      <p:sp>
        <p:nvSpPr>
          <p:cNvPr id="2" name="Rectángulo 1">
            <a:extLst>
              <a:ext uri="{FF2B5EF4-FFF2-40B4-BE49-F238E27FC236}">
                <a16:creationId xmlns:a16="http://schemas.microsoft.com/office/drawing/2014/main" id="{20360678-7BAC-0C42-8CE9-5A282AF1034A}"/>
              </a:ext>
            </a:extLst>
          </p:cNvPr>
          <p:cNvSpPr/>
          <p:nvPr/>
        </p:nvSpPr>
        <p:spPr>
          <a:xfrm>
            <a:off x="-2" y="0"/>
            <a:ext cx="9144001" cy="5972818"/>
          </a:xfrm>
          <a:prstGeom prst="rect">
            <a:avLst/>
          </a:prstGeom>
          <a:solidFill>
            <a:srgbClr val="952D1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Text Placeholder 2">
            <a:extLst>
              <a:ext uri="{FF2B5EF4-FFF2-40B4-BE49-F238E27FC236}">
                <a16:creationId xmlns:a16="http://schemas.microsoft.com/office/drawing/2014/main" id="{CB93B350-7119-444E-BFB5-DF23D1936531}"/>
              </a:ext>
            </a:extLst>
          </p:cNvPr>
          <p:cNvSpPr>
            <a:spLocks noGrp="1"/>
          </p:cNvSpPr>
          <p:nvPr>
            <p:ph type="body" sz="quarter" idx="11"/>
          </p:nvPr>
        </p:nvSpPr>
        <p:spPr>
          <a:xfrm>
            <a:off x="457200" y="188640"/>
            <a:ext cx="8229600" cy="696542"/>
          </a:xfrm>
        </p:spPr>
        <p:txBody>
          <a:bodyPr>
            <a:normAutofit lnSpcReduction="10000"/>
          </a:bodyPr>
          <a:lstStyle/>
          <a:p>
            <a:r>
              <a:rPr lang="en-CA" sz="4000" dirty="0">
                <a:solidFill>
                  <a:schemeClr val="bg1"/>
                </a:solidFill>
                <a:latin typeface="Avenir Black" panose="02000503020000020003" pitchFamily="2" charset="0"/>
              </a:rPr>
              <a:t>Protecting yourself:</a:t>
            </a:r>
            <a:endParaRPr lang="en-CA" sz="3500" dirty="0">
              <a:solidFill>
                <a:schemeClr val="bg1"/>
              </a:solidFill>
              <a:latin typeface="Avenir Black" panose="02000503020000020003" pitchFamily="2" charset="0"/>
            </a:endParaRPr>
          </a:p>
        </p:txBody>
      </p:sp>
      <p:sp>
        <p:nvSpPr>
          <p:cNvPr id="26" name="Rectángulo 25">
            <a:extLst>
              <a:ext uri="{FF2B5EF4-FFF2-40B4-BE49-F238E27FC236}">
                <a16:creationId xmlns:a16="http://schemas.microsoft.com/office/drawing/2014/main" id="{FC56E7EC-E6FF-9741-BBFF-4A3D15B8379B}"/>
              </a:ext>
            </a:extLst>
          </p:cNvPr>
          <p:cNvSpPr/>
          <p:nvPr/>
        </p:nvSpPr>
        <p:spPr>
          <a:xfrm>
            <a:off x="457199" y="885182"/>
            <a:ext cx="6113151" cy="646331"/>
          </a:xfrm>
          <a:prstGeom prst="rect">
            <a:avLst/>
          </a:prstGeom>
        </p:spPr>
        <p:txBody>
          <a:bodyPr wrap="square" anchor="ctr">
            <a:spAutoFit/>
          </a:bodyPr>
          <a:lstStyle/>
          <a:p>
            <a:r>
              <a:rPr lang="en-CA" sz="3600" b="1" dirty="0">
                <a:solidFill>
                  <a:schemeClr val="bg1"/>
                </a:solidFill>
                <a:latin typeface="Avenir Heavy" panose="02000503020000020003" pitchFamily="2" charset="0"/>
              </a:rPr>
              <a:t>Employment Scams</a:t>
            </a:r>
            <a:endParaRPr lang="es-MX" sz="3600" b="1" dirty="0">
              <a:solidFill>
                <a:schemeClr val="bg1"/>
              </a:solidFill>
              <a:latin typeface="Avenir Heavy" panose="02000503020000020003" pitchFamily="2" charset="0"/>
            </a:endParaRPr>
          </a:p>
        </p:txBody>
      </p:sp>
      <p:sp>
        <p:nvSpPr>
          <p:cNvPr id="8" name="Content Placeholder 4">
            <a:extLst>
              <a:ext uri="{FF2B5EF4-FFF2-40B4-BE49-F238E27FC236}">
                <a16:creationId xmlns:a16="http://schemas.microsoft.com/office/drawing/2014/main" id="{83351F09-60AD-8F45-8C11-78B610AE14DA}"/>
              </a:ext>
            </a:extLst>
          </p:cNvPr>
          <p:cNvSpPr>
            <a:spLocks noGrp="1"/>
          </p:cNvSpPr>
          <p:nvPr>
            <p:ph sz="quarter" idx="16"/>
          </p:nvPr>
        </p:nvSpPr>
        <p:spPr>
          <a:xfrm>
            <a:off x="457198" y="2416695"/>
            <a:ext cx="7931225" cy="3024336"/>
          </a:xfrm>
        </p:spPr>
        <p:txBody>
          <a:bodyPr>
            <a:normAutofit fontScale="70000" lnSpcReduction="20000"/>
          </a:bodyPr>
          <a:lstStyle/>
          <a:p>
            <a:pPr marL="273050" lvl="0" indent="-273050">
              <a:lnSpc>
                <a:spcPct val="200000"/>
              </a:lnSpc>
              <a:buFont typeface="Arial" panose="020B0604020202020204" pitchFamily="34" charset="0"/>
              <a:buChar char="•"/>
            </a:pPr>
            <a:r>
              <a:rPr lang="en-CA" sz="2900" dirty="0">
                <a:solidFill>
                  <a:schemeClr val="bg1"/>
                </a:solidFill>
              </a:rPr>
              <a:t>Offer considerable pay with few or no duties.</a:t>
            </a:r>
          </a:p>
          <a:p>
            <a:pPr marL="273050" lvl="0" indent="-273050">
              <a:lnSpc>
                <a:spcPct val="200000"/>
              </a:lnSpc>
              <a:buFont typeface="Arial" panose="020B0604020202020204" pitchFamily="34" charset="0"/>
              <a:buChar char="•"/>
            </a:pPr>
            <a:r>
              <a:rPr lang="en-CA" sz="2900" dirty="0">
                <a:solidFill>
                  <a:schemeClr val="bg1"/>
                </a:solidFill>
              </a:rPr>
              <a:t>Promise payment of wages in cash.</a:t>
            </a:r>
          </a:p>
          <a:p>
            <a:pPr marL="273050" lvl="0" indent="-273050">
              <a:lnSpc>
                <a:spcPct val="200000"/>
              </a:lnSpc>
              <a:buFont typeface="Arial" panose="020B0604020202020204" pitchFamily="34" charset="0"/>
              <a:buChar char="•"/>
            </a:pPr>
            <a:r>
              <a:rPr lang="en-CA" sz="2900" dirty="0">
                <a:solidFill>
                  <a:schemeClr val="bg1"/>
                </a:solidFill>
              </a:rPr>
              <a:t>Contain no physical address or contact person.</a:t>
            </a:r>
          </a:p>
          <a:p>
            <a:pPr marL="273050" lvl="0" indent="-273050">
              <a:lnSpc>
                <a:spcPct val="200000"/>
              </a:lnSpc>
              <a:buFont typeface="Arial" panose="020B0604020202020204" pitchFamily="34" charset="0"/>
              <a:buChar char="•"/>
            </a:pPr>
            <a:r>
              <a:rPr lang="en-CA" sz="2900" dirty="0">
                <a:solidFill>
                  <a:schemeClr val="bg1"/>
                </a:solidFill>
              </a:rPr>
              <a:t>Require you to open a new bank account or accept company cheques to ‘test’ a wire transfer service.</a:t>
            </a:r>
          </a:p>
          <a:p>
            <a:endParaRPr lang="en-CA" dirty="0">
              <a:solidFill>
                <a:schemeClr val="bg1"/>
              </a:solidFill>
            </a:endParaRPr>
          </a:p>
        </p:txBody>
      </p:sp>
      <p:sp>
        <p:nvSpPr>
          <p:cNvPr id="3" name="Marcador de número de diapositiva 2">
            <a:extLst>
              <a:ext uri="{FF2B5EF4-FFF2-40B4-BE49-F238E27FC236}">
                <a16:creationId xmlns:a16="http://schemas.microsoft.com/office/drawing/2014/main" id="{4BBB8D4C-AF2E-D041-BBBA-A4224FD94D49}"/>
              </a:ext>
            </a:extLst>
          </p:cNvPr>
          <p:cNvSpPr>
            <a:spLocks noGrp="1"/>
          </p:cNvSpPr>
          <p:nvPr>
            <p:ph type="sldNum" sz="quarter" idx="14"/>
          </p:nvPr>
        </p:nvSpPr>
        <p:spPr/>
        <p:txBody>
          <a:bodyPr/>
          <a:lstStyle/>
          <a:p>
            <a:fld id="{65BC6105-8ECF-422C-9438-6249158F5CCB}" type="slidenum">
              <a:rPr lang="en-CA" smtClean="0"/>
              <a:pPr/>
              <a:t>82</a:t>
            </a:fld>
            <a:endParaRPr lang="en-CA" dirty="0"/>
          </a:p>
        </p:txBody>
      </p:sp>
      <p:sp>
        <p:nvSpPr>
          <p:cNvPr id="9" name="Rectangle 8">
            <a:extLst>
              <a:ext uri="{FF2B5EF4-FFF2-40B4-BE49-F238E27FC236}">
                <a16:creationId xmlns:a16="http://schemas.microsoft.com/office/drawing/2014/main" id="{29CC99BF-683D-441D-8E07-E1C63FD08F1B}"/>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34130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F5C82613-6895-8E42-8EB1-CED960DCFD9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7851" t="1" r="10170" b="1"/>
          <a:stretch/>
        </p:blipFill>
        <p:spPr>
          <a:xfrm>
            <a:off x="-2" y="0"/>
            <a:ext cx="9144002" cy="5972818"/>
          </a:xfrm>
          <a:prstGeom prst="rect">
            <a:avLst/>
          </a:prstGeom>
        </p:spPr>
      </p:pic>
      <p:sp>
        <p:nvSpPr>
          <p:cNvPr id="2" name="Rectángulo 1">
            <a:extLst>
              <a:ext uri="{FF2B5EF4-FFF2-40B4-BE49-F238E27FC236}">
                <a16:creationId xmlns:a16="http://schemas.microsoft.com/office/drawing/2014/main" id="{20360678-7BAC-0C42-8CE9-5A282AF1034A}"/>
              </a:ext>
            </a:extLst>
          </p:cNvPr>
          <p:cNvSpPr/>
          <p:nvPr/>
        </p:nvSpPr>
        <p:spPr>
          <a:xfrm>
            <a:off x="-2" y="0"/>
            <a:ext cx="9144001" cy="5972818"/>
          </a:xfrm>
          <a:prstGeom prst="rect">
            <a:avLst/>
          </a:prstGeom>
          <a:solidFill>
            <a:srgbClr val="952D1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Text Placeholder 2">
            <a:extLst>
              <a:ext uri="{FF2B5EF4-FFF2-40B4-BE49-F238E27FC236}">
                <a16:creationId xmlns:a16="http://schemas.microsoft.com/office/drawing/2014/main" id="{CB93B350-7119-444E-BFB5-DF23D1936531}"/>
              </a:ext>
            </a:extLst>
          </p:cNvPr>
          <p:cNvSpPr>
            <a:spLocks noGrp="1"/>
          </p:cNvSpPr>
          <p:nvPr>
            <p:ph type="body" sz="quarter" idx="11"/>
          </p:nvPr>
        </p:nvSpPr>
        <p:spPr>
          <a:xfrm>
            <a:off x="457200" y="188640"/>
            <a:ext cx="8229600" cy="696542"/>
          </a:xfrm>
        </p:spPr>
        <p:txBody>
          <a:bodyPr>
            <a:normAutofit lnSpcReduction="10000"/>
          </a:bodyPr>
          <a:lstStyle/>
          <a:p>
            <a:r>
              <a:rPr lang="en-CA" sz="4000" dirty="0">
                <a:solidFill>
                  <a:schemeClr val="bg1"/>
                </a:solidFill>
                <a:latin typeface="Avenir Black" panose="02000503020000020003" pitchFamily="2" charset="0"/>
              </a:rPr>
              <a:t>Protecting yourself:</a:t>
            </a:r>
            <a:endParaRPr lang="en-CA" sz="3500" dirty="0">
              <a:solidFill>
                <a:schemeClr val="bg1"/>
              </a:solidFill>
              <a:latin typeface="Avenir Black" panose="02000503020000020003" pitchFamily="2" charset="0"/>
            </a:endParaRPr>
          </a:p>
        </p:txBody>
      </p:sp>
      <p:sp>
        <p:nvSpPr>
          <p:cNvPr id="26" name="Rectángulo 25">
            <a:extLst>
              <a:ext uri="{FF2B5EF4-FFF2-40B4-BE49-F238E27FC236}">
                <a16:creationId xmlns:a16="http://schemas.microsoft.com/office/drawing/2014/main" id="{FC56E7EC-E6FF-9741-BBFF-4A3D15B8379B}"/>
              </a:ext>
            </a:extLst>
          </p:cNvPr>
          <p:cNvSpPr/>
          <p:nvPr/>
        </p:nvSpPr>
        <p:spPr>
          <a:xfrm>
            <a:off x="457199" y="885182"/>
            <a:ext cx="6113151" cy="646331"/>
          </a:xfrm>
          <a:prstGeom prst="rect">
            <a:avLst/>
          </a:prstGeom>
        </p:spPr>
        <p:txBody>
          <a:bodyPr wrap="square" anchor="ctr">
            <a:spAutoFit/>
          </a:bodyPr>
          <a:lstStyle/>
          <a:p>
            <a:r>
              <a:rPr lang="en-CA" sz="3600" b="1" dirty="0">
                <a:solidFill>
                  <a:schemeClr val="bg1"/>
                </a:solidFill>
                <a:latin typeface="Avenir Heavy" panose="02000503020000020003" pitchFamily="2" charset="0"/>
              </a:rPr>
              <a:t>Employment Scams</a:t>
            </a:r>
            <a:endParaRPr lang="es-MX" sz="3600" b="1" dirty="0">
              <a:solidFill>
                <a:schemeClr val="bg1"/>
              </a:solidFill>
              <a:latin typeface="Avenir Heavy" panose="02000503020000020003" pitchFamily="2" charset="0"/>
            </a:endParaRPr>
          </a:p>
        </p:txBody>
      </p:sp>
      <p:sp>
        <p:nvSpPr>
          <p:cNvPr id="9" name="Content Placeholder 4">
            <a:extLst>
              <a:ext uri="{FF2B5EF4-FFF2-40B4-BE49-F238E27FC236}">
                <a16:creationId xmlns:a16="http://schemas.microsoft.com/office/drawing/2014/main" id="{F7416F6F-5B0E-BD43-86EA-34799A8FBE26}"/>
              </a:ext>
            </a:extLst>
          </p:cNvPr>
          <p:cNvSpPr txBox="1">
            <a:spLocks/>
          </p:cNvSpPr>
          <p:nvPr/>
        </p:nvSpPr>
        <p:spPr>
          <a:xfrm>
            <a:off x="457198" y="2416695"/>
            <a:ext cx="8229600" cy="2735967"/>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sz="2000" dirty="0">
                <a:solidFill>
                  <a:schemeClr val="bg1"/>
                </a:solidFill>
              </a:rPr>
              <a:t>BEING RECRUITED FOR AN ILLEGAL JOB</a:t>
            </a:r>
          </a:p>
          <a:p>
            <a:pPr lvl="1"/>
            <a:endParaRPr lang="en-CA" sz="2000" dirty="0">
              <a:solidFill>
                <a:schemeClr val="bg1"/>
              </a:solidFill>
            </a:endParaRPr>
          </a:p>
          <a:p>
            <a:pPr marL="317500" lvl="1" indent="0">
              <a:buNone/>
            </a:pPr>
            <a:r>
              <a:rPr lang="en-CA" sz="2000" dirty="0">
                <a:solidFill>
                  <a:schemeClr val="bg1"/>
                </a:solidFill>
              </a:rPr>
              <a:t>These work-at-home offers say they offer a good salary for you receiving packages at  your house and reshipping them overseas.           You pay out-of-pocket to ship the packages, get paid with a fake cheque, and the packages were paid for with stolen and fake credit cards.</a:t>
            </a:r>
          </a:p>
          <a:p>
            <a:endParaRPr lang="en-CA" sz="2000" b="1" dirty="0">
              <a:solidFill>
                <a:schemeClr val="bg1"/>
              </a:solidFill>
            </a:endParaRPr>
          </a:p>
          <a:p>
            <a:endParaRPr lang="en-CA" dirty="0">
              <a:solidFill>
                <a:schemeClr val="bg1"/>
              </a:solidFill>
            </a:endParaRPr>
          </a:p>
        </p:txBody>
      </p:sp>
      <p:sp>
        <p:nvSpPr>
          <p:cNvPr id="3" name="Marcador de número de diapositiva 2">
            <a:extLst>
              <a:ext uri="{FF2B5EF4-FFF2-40B4-BE49-F238E27FC236}">
                <a16:creationId xmlns:a16="http://schemas.microsoft.com/office/drawing/2014/main" id="{896E0121-BAAD-FD45-BC1E-F4716F327A44}"/>
              </a:ext>
            </a:extLst>
          </p:cNvPr>
          <p:cNvSpPr>
            <a:spLocks noGrp="1"/>
          </p:cNvSpPr>
          <p:nvPr>
            <p:ph type="sldNum" sz="quarter" idx="14"/>
          </p:nvPr>
        </p:nvSpPr>
        <p:spPr/>
        <p:txBody>
          <a:bodyPr/>
          <a:lstStyle/>
          <a:p>
            <a:fld id="{65BC6105-8ECF-422C-9438-6249158F5CCB}" type="slidenum">
              <a:rPr lang="en-CA" smtClean="0"/>
              <a:pPr/>
              <a:t>83</a:t>
            </a:fld>
            <a:endParaRPr lang="en-CA" dirty="0"/>
          </a:p>
        </p:txBody>
      </p:sp>
    </p:spTree>
    <p:extLst>
      <p:ext uri="{BB962C8B-B14F-4D97-AF65-F5344CB8AC3E}">
        <p14:creationId xmlns:p14="http://schemas.microsoft.com/office/powerpoint/2010/main" val="23268561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F5C82613-6895-8E42-8EB1-CED960DCFD9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7851" t="1" r="10170" b="1"/>
          <a:stretch/>
        </p:blipFill>
        <p:spPr>
          <a:xfrm>
            <a:off x="-2" y="0"/>
            <a:ext cx="9144002" cy="5972818"/>
          </a:xfrm>
          <a:prstGeom prst="rect">
            <a:avLst/>
          </a:prstGeom>
        </p:spPr>
      </p:pic>
      <p:sp>
        <p:nvSpPr>
          <p:cNvPr id="2" name="Rectángulo 1">
            <a:extLst>
              <a:ext uri="{FF2B5EF4-FFF2-40B4-BE49-F238E27FC236}">
                <a16:creationId xmlns:a16="http://schemas.microsoft.com/office/drawing/2014/main" id="{20360678-7BAC-0C42-8CE9-5A282AF1034A}"/>
              </a:ext>
            </a:extLst>
          </p:cNvPr>
          <p:cNvSpPr/>
          <p:nvPr/>
        </p:nvSpPr>
        <p:spPr>
          <a:xfrm>
            <a:off x="-2" y="0"/>
            <a:ext cx="9144001" cy="5972818"/>
          </a:xfrm>
          <a:prstGeom prst="rect">
            <a:avLst/>
          </a:prstGeom>
          <a:solidFill>
            <a:srgbClr val="952D1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4" name="Text Placeholder 2">
            <a:extLst>
              <a:ext uri="{FF2B5EF4-FFF2-40B4-BE49-F238E27FC236}">
                <a16:creationId xmlns:a16="http://schemas.microsoft.com/office/drawing/2014/main" id="{CB93B350-7119-444E-BFB5-DF23D1936531}"/>
              </a:ext>
            </a:extLst>
          </p:cNvPr>
          <p:cNvSpPr>
            <a:spLocks noGrp="1"/>
          </p:cNvSpPr>
          <p:nvPr>
            <p:ph type="body" sz="quarter" idx="11"/>
          </p:nvPr>
        </p:nvSpPr>
        <p:spPr>
          <a:xfrm>
            <a:off x="457200" y="188640"/>
            <a:ext cx="8229600" cy="696542"/>
          </a:xfrm>
        </p:spPr>
        <p:txBody>
          <a:bodyPr>
            <a:normAutofit lnSpcReduction="10000"/>
          </a:bodyPr>
          <a:lstStyle/>
          <a:p>
            <a:r>
              <a:rPr lang="en-CA" sz="4000" dirty="0">
                <a:solidFill>
                  <a:schemeClr val="bg1"/>
                </a:solidFill>
                <a:latin typeface="Avenir Black" panose="02000503020000020003" pitchFamily="2" charset="0"/>
              </a:rPr>
              <a:t>Protecting yourself:</a:t>
            </a:r>
            <a:endParaRPr lang="en-CA" sz="3500" dirty="0">
              <a:solidFill>
                <a:schemeClr val="bg1"/>
              </a:solidFill>
              <a:latin typeface="Avenir Black" panose="02000503020000020003" pitchFamily="2" charset="0"/>
            </a:endParaRPr>
          </a:p>
        </p:txBody>
      </p:sp>
      <p:sp>
        <p:nvSpPr>
          <p:cNvPr id="26" name="Rectángulo 25">
            <a:extLst>
              <a:ext uri="{FF2B5EF4-FFF2-40B4-BE49-F238E27FC236}">
                <a16:creationId xmlns:a16="http://schemas.microsoft.com/office/drawing/2014/main" id="{FC56E7EC-E6FF-9741-BBFF-4A3D15B8379B}"/>
              </a:ext>
            </a:extLst>
          </p:cNvPr>
          <p:cNvSpPr/>
          <p:nvPr/>
        </p:nvSpPr>
        <p:spPr>
          <a:xfrm>
            <a:off x="457199" y="885182"/>
            <a:ext cx="6113151" cy="646331"/>
          </a:xfrm>
          <a:prstGeom prst="rect">
            <a:avLst/>
          </a:prstGeom>
        </p:spPr>
        <p:txBody>
          <a:bodyPr wrap="square" anchor="ctr">
            <a:spAutoFit/>
          </a:bodyPr>
          <a:lstStyle/>
          <a:p>
            <a:r>
              <a:rPr lang="en-CA" sz="3600" b="1" dirty="0">
                <a:solidFill>
                  <a:schemeClr val="bg1"/>
                </a:solidFill>
                <a:latin typeface="Avenir Heavy" panose="02000503020000020003" pitchFamily="2" charset="0"/>
              </a:rPr>
              <a:t>Employment Scams</a:t>
            </a:r>
            <a:endParaRPr lang="es-MX" sz="3600" b="1" dirty="0">
              <a:solidFill>
                <a:schemeClr val="bg1"/>
              </a:solidFill>
              <a:latin typeface="Avenir Heavy" panose="02000503020000020003" pitchFamily="2" charset="0"/>
            </a:endParaRPr>
          </a:p>
        </p:txBody>
      </p:sp>
      <p:sp>
        <p:nvSpPr>
          <p:cNvPr id="9" name="Content Placeholder 4">
            <a:extLst>
              <a:ext uri="{FF2B5EF4-FFF2-40B4-BE49-F238E27FC236}">
                <a16:creationId xmlns:a16="http://schemas.microsoft.com/office/drawing/2014/main" id="{F7416F6F-5B0E-BD43-86EA-34799A8FBE26}"/>
              </a:ext>
            </a:extLst>
          </p:cNvPr>
          <p:cNvSpPr txBox="1">
            <a:spLocks/>
          </p:cNvSpPr>
          <p:nvPr/>
        </p:nvSpPr>
        <p:spPr>
          <a:xfrm>
            <a:off x="457198" y="2416695"/>
            <a:ext cx="8229600" cy="2735967"/>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CA" sz="2000" dirty="0">
                <a:solidFill>
                  <a:schemeClr val="bg1"/>
                </a:solidFill>
              </a:rPr>
              <a:t>IDENTITY THEFT THROUGH JOB APPLICATIONS.</a:t>
            </a:r>
          </a:p>
          <a:p>
            <a:pPr marL="273050" lvl="1" indent="0">
              <a:buNone/>
            </a:pPr>
            <a:endParaRPr lang="en-CA" sz="2000" dirty="0"/>
          </a:p>
          <a:p>
            <a:pPr marL="273050" lvl="1" indent="0">
              <a:buNone/>
            </a:pPr>
            <a:r>
              <a:rPr lang="en-CA" sz="2000" dirty="0">
                <a:solidFill>
                  <a:schemeClr val="bg1"/>
                </a:solidFill>
              </a:rPr>
              <a:t>Thieves request your personal information ‘for the human resources department’ and use it to steal your identity.</a:t>
            </a:r>
            <a:endParaRPr lang="en-CA" sz="2000" b="1" dirty="0">
              <a:solidFill>
                <a:schemeClr val="bg1"/>
              </a:solidFill>
            </a:endParaRPr>
          </a:p>
          <a:p>
            <a:endParaRPr lang="en-CA" dirty="0">
              <a:solidFill>
                <a:schemeClr val="bg1"/>
              </a:solidFill>
            </a:endParaRPr>
          </a:p>
        </p:txBody>
      </p:sp>
      <p:sp>
        <p:nvSpPr>
          <p:cNvPr id="3" name="Marcador de número de diapositiva 2">
            <a:extLst>
              <a:ext uri="{FF2B5EF4-FFF2-40B4-BE49-F238E27FC236}">
                <a16:creationId xmlns:a16="http://schemas.microsoft.com/office/drawing/2014/main" id="{FB7C2B3D-FE61-AE42-9DC4-412AF915D996}"/>
              </a:ext>
            </a:extLst>
          </p:cNvPr>
          <p:cNvSpPr>
            <a:spLocks noGrp="1"/>
          </p:cNvSpPr>
          <p:nvPr>
            <p:ph type="sldNum" sz="quarter" idx="14"/>
          </p:nvPr>
        </p:nvSpPr>
        <p:spPr/>
        <p:txBody>
          <a:bodyPr/>
          <a:lstStyle/>
          <a:p>
            <a:fld id="{65BC6105-8ECF-422C-9438-6249158F5CCB}" type="slidenum">
              <a:rPr lang="en-CA" smtClean="0"/>
              <a:pPr/>
              <a:t>84</a:t>
            </a:fld>
            <a:endParaRPr lang="en-CA" dirty="0"/>
          </a:p>
        </p:txBody>
      </p:sp>
      <p:sp>
        <p:nvSpPr>
          <p:cNvPr id="8" name="Rectangle 7">
            <a:extLst>
              <a:ext uri="{FF2B5EF4-FFF2-40B4-BE49-F238E27FC236}">
                <a16:creationId xmlns:a16="http://schemas.microsoft.com/office/drawing/2014/main" id="{8C267BD3-B3F8-4367-9257-5E93BE86123C}"/>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282292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F5C82613-6895-8E42-8EB1-CED960DCFD9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7851" t="1" r="10170" b="1"/>
          <a:stretch/>
        </p:blipFill>
        <p:spPr>
          <a:xfrm>
            <a:off x="-2" y="0"/>
            <a:ext cx="9144002" cy="5972818"/>
          </a:xfrm>
          <a:prstGeom prst="rect">
            <a:avLst/>
          </a:prstGeom>
        </p:spPr>
      </p:pic>
      <p:sp>
        <p:nvSpPr>
          <p:cNvPr id="2" name="Rectángulo 1">
            <a:extLst>
              <a:ext uri="{FF2B5EF4-FFF2-40B4-BE49-F238E27FC236}">
                <a16:creationId xmlns:a16="http://schemas.microsoft.com/office/drawing/2014/main" id="{20360678-7BAC-0C42-8CE9-5A282AF1034A}"/>
              </a:ext>
            </a:extLst>
          </p:cNvPr>
          <p:cNvSpPr/>
          <p:nvPr/>
        </p:nvSpPr>
        <p:spPr>
          <a:xfrm>
            <a:off x="-2" y="0"/>
            <a:ext cx="9144001" cy="5972818"/>
          </a:xfrm>
          <a:prstGeom prst="rect">
            <a:avLst/>
          </a:prstGeom>
          <a:solidFill>
            <a:srgbClr val="952D1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4" name="Text Placeholder 2">
            <a:extLst>
              <a:ext uri="{FF2B5EF4-FFF2-40B4-BE49-F238E27FC236}">
                <a16:creationId xmlns:a16="http://schemas.microsoft.com/office/drawing/2014/main" id="{CB93B350-7119-444E-BFB5-DF23D1936531}"/>
              </a:ext>
            </a:extLst>
          </p:cNvPr>
          <p:cNvSpPr>
            <a:spLocks noGrp="1"/>
          </p:cNvSpPr>
          <p:nvPr>
            <p:ph type="body" sz="quarter" idx="11"/>
          </p:nvPr>
        </p:nvSpPr>
        <p:spPr>
          <a:xfrm>
            <a:off x="457200" y="188640"/>
            <a:ext cx="8229600" cy="696542"/>
          </a:xfrm>
        </p:spPr>
        <p:txBody>
          <a:bodyPr>
            <a:normAutofit lnSpcReduction="10000"/>
          </a:bodyPr>
          <a:lstStyle/>
          <a:p>
            <a:r>
              <a:rPr lang="en-CA" sz="4000" dirty="0">
                <a:solidFill>
                  <a:schemeClr val="bg1"/>
                </a:solidFill>
                <a:latin typeface="Avenir Black" panose="02000503020000020003" pitchFamily="2" charset="0"/>
              </a:rPr>
              <a:t>Protecting yourself:</a:t>
            </a:r>
            <a:endParaRPr lang="en-CA" sz="3500" dirty="0">
              <a:solidFill>
                <a:schemeClr val="bg1"/>
              </a:solidFill>
              <a:latin typeface="Avenir Black" panose="02000503020000020003" pitchFamily="2" charset="0"/>
            </a:endParaRPr>
          </a:p>
        </p:txBody>
      </p:sp>
      <p:sp>
        <p:nvSpPr>
          <p:cNvPr id="26" name="Rectángulo 25">
            <a:extLst>
              <a:ext uri="{FF2B5EF4-FFF2-40B4-BE49-F238E27FC236}">
                <a16:creationId xmlns:a16="http://schemas.microsoft.com/office/drawing/2014/main" id="{FC56E7EC-E6FF-9741-BBFF-4A3D15B8379B}"/>
              </a:ext>
            </a:extLst>
          </p:cNvPr>
          <p:cNvSpPr/>
          <p:nvPr/>
        </p:nvSpPr>
        <p:spPr>
          <a:xfrm>
            <a:off x="457199" y="885182"/>
            <a:ext cx="6113151" cy="646331"/>
          </a:xfrm>
          <a:prstGeom prst="rect">
            <a:avLst/>
          </a:prstGeom>
        </p:spPr>
        <p:txBody>
          <a:bodyPr wrap="square" anchor="ctr">
            <a:spAutoFit/>
          </a:bodyPr>
          <a:lstStyle/>
          <a:p>
            <a:r>
              <a:rPr lang="en-CA" sz="3600" b="1" dirty="0">
                <a:solidFill>
                  <a:schemeClr val="bg1"/>
                </a:solidFill>
                <a:latin typeface="Avenir Heavy" panose="02000503020000020003" pitchFamily="2" charset="0"/>
              </a:rPr>
              <a:t>Employment Scams</a:t>
            </a:r>
            <a:endParaRPr lang="es-MX" sz="3600" b="1" dirty="0">
              <a:solidFill>
                <a:schemeClr val="bg1"/>
              </a:solidFill>
              <a:latin typeface="Avenir Heavy" panose="02000503020000020003" pitchFamily="2" charset="0"/>
            </a:endParaRPr>
          </a:p>
        </p:txBody>
      </p:sp>
      <p:sp>
        <p:nvSpPr>
          <p:cNvPr id="8" name="Content Placeholder 4">
            <a:extLst>
              <a:ext uri="{FF2B5EF4-FFF2-40B4-BE49-F238E27FC236}">
                <a16:creationId xmlns:a16="http://schemas.microsoft.com/office/drawing/2014/main" id="{4F8C71E3-F57F-8A48-A94F-EC7DD123B396}"/>
              </a:ext>
            </a:extLst>
          </p:cNvPr>
          <p:cNvSpPr>
            <a:spLocks noGrp="1"/>
          </p:cNvSpPr>
          <p:nvPr>
            <p:ph sz="quarter" idx="16"/>
          </p:nvPr>
        </p:nvSpPr>
        <p:spPr>
          <a:xfrm>
            <a:off x="457199" y="2629588"/>
            <a:ext cx="8229600" cy="1884355"/>
          </a:xfrm>
        </p:spPr>
        <p:txBody>
          <a:bodyPr>
            <a:normAutofit/>
          </a:bodyPr>
          <a:lstStyle/>
          <a:p>
            <a:pPr lvl="0"/>
            <a:r>
              <a:rPr lang="en-CA" sz="2000" dirty="0">
                <a:solidFill>
                  <a:schemeClr val="bg1"/>
                </a:solidFill>
              </a:rPr>
              <a:t>BOGUS EMPLOYMENT FEES</a:t>
            </a:r>
          </a:p>
          <a:p>
            <a:pPr lvl="1"/>
            <a:endParaRPr lang="en-CA" sz="2000" dirty="0">
              <a:solidFill>
                <a:schemeClr val="bg1"/>
              </a:solidFill>
            </a:endParaRPr>
          </a:p>
          <a:p>
            <a:pPr marL="317500" lvl="1" indent="0">
              <a:buNone/>
            </a:pPr>
            <a:r>
              <a:rPr lang="en-CA" sz="2000" dirty="0">
                <a:solidFill>
                  <a:schemeClr val="bg1"/>
                </a:solidFill>
              </a:rPr>
              <a:t>Someone promises you a job, but only if you pay a fee for processing, administration or uniforms up front.</a:t>
            </a:r>
          </a:p>
          <a:p>
            <a:endParaRPr lang="en-CA" dirty="0">
              <a:solidFill>
                <a:schemeClr val="bg1"/>
              </a:solidFill>
            </a:endParaRPr>
          </a:p>
        </p:txBody>
      </p:sp>
      <p:sp>
        <p:nvSpPr>
          <p:cNvPr id="3" name="Marcador de número de diapositiva 2">
            <a:extLst>
              <a:ext uri="{FF2B5EF4-FFF2-40B4-BE49-F238E27FC236}">
                <a16:creationId xmlns:a16="http://schemas.microsoft.com/office/drawing/2014/main" id="{3FAA6EA7-1A44-0E47-A47E-6D82DB50F49C}"/>
              </a:ext>
            </a:extLst>
          </p:cNvPr>
          <p:cNvSpPr>
            <a:spLocks noGrp="1"/>
          </p:cNvSpPr>
          <p:nvPr>
            <p:ph type="sldNum" sz="quarter" idx="14"/>
          </p:nvPr>
        </p:nvSpPr>
        <p:spPr/>
        <p:txBody>
          <a:bodyPr/>
          <a:lstStyle/>
          <a:p>
            <a:fld id="{65BC6105-8ECF-422C-9438-6249158F5CCB}" type="slidenum">
              <a:rPr lang="en-CA" smtClean="0"/>
              <a:pPr/>
              <a:t>85</a:t>
            </a:fld>
            <a:endParaRPr lang="en-CA" dirty="0"/>
          </a:p>
        </p:txBody>
      </p:sp>
    </p:spTree>
    <p:extLst>
      <p:ext uri="{BB962C8B-B14F-4D97-AF65-F5344CB8AC3E}">
        <p14:creationId xmlns:p14="http://schemas.microsoft.com/office/powerpoint/2010/main" val="9622713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a:extLst>
              <a:ext uri="{FF2B5EF4-FFF2-40B4-BE49-F238E27FC236}">
                <a16:creationId xmlns:a16="http://schemas.microsoft.com/office/drawing/2014/main" id="{B42F1379-AF54-CA4B-AD05-F9041768CB3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9942" r="42624" b="-2446"/>
          <a:stretch/>
        </p:blipFill>
        <p:spPr>
          <a:xfrm>
            <a:off x="4588888" y="-1"/>
            <a:ext cx="4564989" cy="6168571"/>
          </a:xfrm>
          <a:prstGeom prst="rect">
            <a:avLst/>
          </a:prstGeom>
        </p:spPr>
      </p:pic>
      <p:sp>
        <p:nvSpPr>
          <p:cNvPr id="2" name="Rectángulo 1">
            <a:extLst>
              <a:ext uri="{FF2B5EF4-FFF2-40B4-BE49-F238E27FC236}">
                <a16:creationId xmlns:a16="http://schemas.microsoft.com/office/drawing/2014/main" id="{20360678-7BAC-0C42-8CE9-5A282AF1034A}"/>
              </a:ext>
            </a:extLst>
          </p:cNvPr>
          <p:cNvSpPr/>
          <p:nvPr/>
        </p:nvSpPr>
        <p:spPr>
          <a:xfrm>
            <a:off x="4592960" y="0"/>
            <a:ext cx="4572000" cy="6021288"/>
          </a:xfrm>
          <a:prstGeom prst="rect">
            <a:avLst/>
          </a:prstGeom>
          <a:solidFill>
            <a:srgbClr val="952D1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ext Placeholder 2"/>
          <p:cNvSpPr>
            <a:spLocks noGrp="1"/>
          </p:cNvSpPr>
          <p:nvPr>
            <p:ph type="body" sz="quarter" idx="11"/>
          </p:nvPr>
        </p:nvSpPr>
        <p:spPr>
          <a:xfrm>
            <a:off x="457200" y="188639"/>
            <a:ext cx="3886421" cy="1262789"/>
          </a:xfrm>
        </p:spPr>
        <p:txBody>
          <a:bodyPr>
            <a:noAutofit/>
          </a:bodyPr>
          <a:lstStyle/>
          <a:p>
            <a:r>
              <a:rPr lang="en-CA" sz="4000" dirty="0">
                <a:latin typeface="Avenir Black" panose="02000503020000020003" pitchFamily="2" charset="0"/>
              </a:rPr>
              <a:t>Protecting yourself:</a:t>
            </a:r>
          </a:p>
        </p:txBody>
      </p:sp>
      <p:sp>
        <p:nvSpPr>
          <p:cNvPr id="6" name="Content Placeholder 5"/>
          <p:cNvSpPr>
            <a:spLocks noGrp="1"/>
          </p:cNvSpPr>
          <p:nvPr>
            <p:ph sz="quarter" idx="16"/>
          </p:nvPr>
        </p:nvSpPr>
        <p:spPr>
          <a:xfrm>
            <a:off x="5837977" y="1097714"/>
            <a:ext cx="3024336" cy="4491526"/>
          </a:xfrm>
        </p:spPr>
        <p:txBody>
          <a:bodyPr>
            <a:noAutofit/>
          </a:bodyPr>
          <a:lstStyle/>
          <a:p>
            <a:pPr>
              <a:lnSpc>
                <a:spcPct val="120000"/>
              </a:lnSpc>
            </a:pPr>
            <a:r>
              <a:rPr lang="en-US" altLang="en-US" sz="2000" dirty="0">
                <a:solidFill>
                  <a:schemeClr val="bg1"/>
                </a:solidFill>
              </a:rPr>
              <a:t>Don’t share personal information freely.</a:t>
            </a:r>
          </a:p>
          <a:p>
            <a:pPr>
              <a:lnSpc>
                <a:spcPct val="120000"/>
              </a:lnSpc>
            </a:pPr>
            <a:endParaRPr lang="en-US" altLang="en-US" sz="2000" dirty="0">
              <a:solidFill>
                <a:schemeClr val="bg1"/>
              </a:solidFill>
            </a:endParaRPr>
          </a:p>
          <a:p>
            <a:pPr>
              <a:lnSpc>
                <a:spcPct val="120000"/>
              </a:lnSpc>
            </a:pPr>
            <a:endParaRPr lang="en-US" altLang="en-US" sz="2000" dirty="0">
              <a:solidFill>
                <a:schemeClr val="bg1"/>
              </a:solidFill>
            </a:endParaRPr>
          </a:p>
          <a:p>
            <a:pPr>
              <a:lnSpc>
                <a:spcPct val="120000"/>
              </a:lnSpc>
            </a:pPr>
            <a:r>
              <a:rPr lang="en-US" altLang="en-US" sz="2000" dirty="0">
                <a:solidFill>
                  <a:schemeClr val="bg1"/>
                </a:solidFill>
              </a:rPr>
              <a:t>Destroy documents with personal information.</a:t>
            </a:r>
          </a:p>
          <a:p>
            <a:pPr>
              <a:lnSpc>
                <a:spcPct val="120000"/>
              </a:lnSpc>
            </a:pPr>
            <a:endParaRPr lang="en-US" altLang="en-US" sz="2000" dirty="0">
              <a:solidFill>
                <a:schemeClr val="bg1"/>
              </a:solidFill>
            </a:endParaRPr>
          </a:p>
          <a:p>
            <a:pPr>
              <a:lnSpc>
                <a:spcPct val="120000"/>
              </a:lnSpc>
            </a:pPr>
            <a:endParaRPr lang="en-US" altLang="en-US" sz="2000" dirty="0">
              <a:solidFill>
                <a:schemeClr val="bg1"/>
              </a:solidFill>
            </a:endParaRPr>
          </a:p>
          <a:p>
            <a:pPr>
              <a:lnSpc>
                <a:spcPct val="120000"/>
              </a:lnSpc>
            </a:pPr>
            <a:r>
              <a:rPr lang="en-US" altLang="en-US" sz="2000" dirty="0">
                <a:solidFill>
                  <a:schemeClr val="bg1"/>
                </a:solidFill>
              </a:rPr>
              <a:t>Keep your wallet or purse safe.</a:t>
            </a:r>
          </a:p>
        </p:txBody>
      </p:sp>
      <p:sp>
        <p:nvSpPr>
          <p:cNvPr id="5" name="Rectángulo 4">
            <a:extLst>
              <a:ext uri="{FF2B5EF4-FFF2-40B4-BE49-F238E27FC236}">
                <a16:creationId xmlns:a16="http://schemas.microsoft.com/office/drawing/2014/main" id="{02603F42-C060-4243-9205-D8AE6B811986}"/>
              </a:ext>
            </a:extLst>
          </p:cNvPr>
          <p:cNvSpPr/>
          <p:nvPr/>
        </p:nvSpPr>
        <p:spPr>
          <a:xfrm>
            <a:off x="457200" y="1677012"/>
            <a:ext cx="3528392" cy="646331"/>
          </a:xfrm>
          <a:prstGeom prst="rect">
            <a:avLst/>
          </a:prstGeom>
        </p:spPr>
        <p:txBody>
          <a:bodyPr wrap="square" anchor="ctr">
            <a:spAutoFit/>
          </a:bodyPr>
          <a:lstStyle/>
          <a:p>
            <a:r>
              <a:rPr lang="en-CA" sz="3600" b="1" dirty="0">
                <a:solidFill>
                  <a:srgbClr val="952D1A"/>
                </a:solidFill>
                <a:latin typeface="Avenir Black" panose="02000503020000020003" pitchFamily="2" charset="0"/>
              </a:rPr>
              <a:t>What to Do</a:t>
            </a:r>
            <a:endParaRPr lang="es-MX" sz="3600" b="1" dirty="0">
              <a:solidFill>
                <a:srgbClr val="952D1A"/>
              </a:solidFill>
              <a:latin typeface="Avenir Black" panose="02000503020000020003" pitchFamily="2" charset="0"/>
            </a:endParaRPr>
          </a:p>
        </p:txBody>
      </p:sp>
      <p:pic>
        <p:nvPicPr>
          <p:cNvPr id="17" name="Imagen 16">
            <a:extLst>
              <a:ext uri="{FF2B5EF4-FFF2-40B4-BE49-F238E27FC236}">
                <a16:creationId xmlns:a16="http://schemas.microsoft.com/office/drawing/2014/main" id="{6872FD7A-FAD2-0645-9B11-2C5FCD21D89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786819" y="1041539"/>
            <a:ext cx="938940" cy="958638"/>
          </a:xfrm>
          <a:prstGeom prst="rect">
            <a:avLst/>
          </a:prstGeom>
        </p:spPr>
      </p:pic>
      <p:pic>
        <p:nvPicPr>
          <p:cNvPr id="19" name="Imagen 18">
            <a:extLst>
              <a:ext uri="{FF2B5EF4-FFF2-40B4-BE49-F238E27FC236}">
                <a16:creationId xmlns:a16="http://schemas.microsoft.com/office/drawing/2014/main" id="{4ECE2040-E0BC-CB4D-B12B-FEBA26B30DF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789738" y="2744254"/>
            <a:ext cx="938939" cy="958637"/>
          </a:xfrm>
          <a:prstGeom prst="rect">
            <a:avLst/>
          </a:prstGeom>
        </p:spPr>
      </p:pic>
      <p:pic>
        <p:nvPicPr>
          <p:cNvPr id="21" name="Imagen 20">
            <a:extLst>
              <a:ext uri="{FF2B5EF4-FFF2-40B4-BE49-F238E27FC236}">
                <a16:creationId xmlns:a16="http://schemas.microsoft.com/office/drawing/2014/main" id="{09D4000A-0E26-7A4F-8711-96C62CDDD0F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747284" y="4394530"/>
            <a:ext cx="938939" cy="958637"/>
          </a:xfrm>
          <a:prstGeom prst="rect">
            <a:avLst/>
          </a:prstGeom>
        </p:spPr>
      </p:pic>
      <p:sp>
        <p:nvSpPr>
          <p:cNvPr id="4" name="Marcador de número de diapositiva 3">
            <a:extLst>
              <a:ext uri="{FF2B5EF4-FFF2-40B4-BE49-F238E27FC236}">
                <a16:creationId xmlns:a16="http://schemas.microsoft.com/office/drawing/2014/main" id="{6B6FC169-AC7E-AE47-B5E8-E1A67DCB81FF}"/>
              </a:ext>
            </a:extLst>
          </p:cNvPr>
          <p:cNvSpPr>
            <a:spLocks noGrp="1"/>
          </p:cNvSpPr>
          <p:nvPr>
            <p:ph type="sldNum" sz="quarter" idx="14"/>
          </p:nvPr>
        </p:nvSpPr>
        <p:spPr/>
        <p:txBody>
          <a:bodyPr/>
          <a:lstStyle/>
          <a:p>
            <a:fld id="{65BC6105-8ECF-422C-9438-6249158F5CCB}" type="slidenum">
              <a:rPr lang="en-CA" smtClean="0"/>
              <a:pPr/>
              <a:t>86</a:t>
            </a:fld>
            <a:endParaRPr lang="en-CA" dirty="0"/>
          </a:p>
        </p:txBody>
      </p:sp>
      <p:sp>
        <p:nvSpPr>
          <p:cNvPr id="11" name="Rectangle 10">
            <a:extLst>
              <a:ext uri="{FF2B5EF4-FFF2-40B4-BE49-F238E27FC236}">
                <a16:creationId xmlns:a16="http://schemas.microsoft.com/office/drawing/2014/main" id="{60DF5EC0-E4E3-4C93-A980-EB3597B8B9B7}"/>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52149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a:extLst>
              <a:ext uri="{FF2B5EF4-FFF2-40B4-BE49-F238E27FC236}">
                <a16:creationId xmlns:a16="http://schemas.microsoft.com/office/drawing/2014/main" id="{B42F1379-AF54-CA4B-AD05-F9041768CB3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9942" r="42624" b="-2446"/>
          <a:stretch/>
        </p:blipFill>
        <p:spPr>
          <a:xfrm>
            <a:off x="4588888" y="-1"/>
            <a:ext cx="4564989" cy="6168571"/>
          </a:xfrm>
          <a:prstGeom prst="rect">
            <a:avLst/>
          </a:prstGeom>
        </p:spPr>
      </p:pic>
      <p:sp>
        <p:nvSpPr>
          <p:cNvPr id="2" name="Rectángulo 1">
            <a:extLst>
              <a:ext uri="{FF2B5EF4-FFF2-40B4-BE49-F238E27FC236}">
                <a16:creationId xmlns:a16="http://schemas.microsoft.com/office/drawing/2014/main" id="{20360678-7BAC-0C42-8CE9-5A282AF1034A}"/>
              </a:ext>
            </a:extLst>
          </p:cNvPr>
          <p:cNvSpPr/>
          <p:nvPr/>
        </p:nvSpPr>
        <p:spPr>
          <a:xfrm>
            <a:off x="4592960" y="0"/>
            <a:ext cx="4572000" cy="6021288"/>
          </a:xfrm>
          <a:prstGeom prst="rect">
            <a:avLst/>
          </a:prstGeom>
          <a:solidFill>
            <a:srgbClr val="952D1A">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ext Placeholder 2"/>
          <p:cNvSpPr>
            <a:spLocks noGrp="1"/>
          </p:cNvSpPr>
          <p:nvPr>
            <p:ph type="body" sz="quarter" idx="11"/>
          </p:nvPr>
        </p:nvSpPr>
        <p:spPr>
          <a:xfrm>
            <a:off x="457200" y="188639"/>
            <a:ext cx="3886421" cy="1262789"/>
          </a:xfrm>
        </p:spPr>
        <p:txBody>
          <a:bodyPr>
            <a:noAutofit/>
          </a:bodyPr>
          <a:lstStyle/>
          <a:p>
            <a:r>
              <a:rPr lang="en-CA" sz="4000" dirty="0">
                <a:latin typeface="Avenir Black" panose="02000503020000020003" pitchFamily="2" charset="0"/>
              </a:rPr>
              <a:t>Protecting yourself:</a:t>
            </a:r>
          </a:p>
        </p:txBody>
      </p:sp>
      <p:sp>
        <p:nvSpPr>
          <p:cNvPr id="6" name="Content Placeholder 5"/>
          <p:cNvSpPr>
            <a:spLocks noGrp="1"/>
          </p:cNvSpPr>
          <p:nvPr>
            <p:ph sz="quarter" idx="16"/>
          </p:nvPr>
        </p:nvSpPr>
        <p:spPr>
          <a:xfrm>
            <a:off x="5837977" y="745605"/>
            <a:ext cx="3024336" cy="4491526"/>
          </a:xfrm>
        </p:spPr>
        <p:txBody>
          <a:bodyPr>
            <a:noAutofit/>
          </a:bodyPr>
          <a:lstStyle/>
          <a:p>
            <a:pPr>
              <a:lnSpc>
                <a:spcPct val="120000"/>
              </a:lnSpc>
            </a:pPr>
            <a:r>
              <a:rPr lang="en-US" altLang="en-US" sz="2000" dirty="0">
                <a:solidFill>
                  <a:schemeClr val="bg1"/>
                </a:solidFill>
              </a:rPr>
              <a:t>Don’t carry ID you don’t need (such as SIN).</a:t>
            </a:r>
          </a:p>
          <a:p>
            <a:pPr>
              <a:lnSpc>
                <a:spcPct val="120000"/>
              </a:lnSpc>
            </a:pPr>
            <a:endParaRPr lang="en-US" altLang="en-US" sz="2000" dirty="0">
              <a:solidFill>
                <a:schemeClr val="bg1"/>
              </a:solidFill>
            </a:endParaRPr>
          </a:p>
          <a:p>
            <a:pPr>
              <a:lnSpc>
                <a:spcPct val="120000"/>
              </a:lnSpc>
            </a:pPr>
            <a:endParaRPr lang="en-US" altLang="en-US" sz="2000" dirty="0">
              <a:solidFill>
                <a:schemeClr val="bg1"/>
              </a:solidFill>
            </a:endParaRPr>
          </a:p>
          <a:p>
            <a:pPr>
              <a:lnSpc>
                <a:spcPct val="120000"/>
              </a:lnSpc>
            </a:pPr>
            <a:r>
              <a:rPr lang="en-US" altLang="en-US" sz="2000" dirty="0">
                <a:solidFill>
                  <a:schemeClr val="bg1"/>
                </a:solidFill>
              </a:rPr>
              <a:t>Lock your household mailbox if possible. </a:t>
            </a:r>
          </a:p>
          <a:p>
            <a:pPr>
              <a:lnSpc>
                <a:spcPct val="120000"/>
              </a:lnSpc>
            </a:pPr>
            <a:endParaRPr lang="en-US" altLang="en-US" sz="2000" dirty="0">
              <a:solidFill>
                <a:schemeClr val="bg1"/>
              </a:solidFill>
            </a:endParaRPr>
          </a:p>
          <a:p>
            <a:pPr>
              <a:lnSpc>
                <a:spcPct val="120000"/>
              </a:lnSpc>
            </a:pPr>
            <a:endParaRPr lang="en-US" altLang="en-US" sz="2000" dirty="0">
              <a:solidFill>
                <a:schemeClr val="bg1"/>
              </a:solidFill>
            </a:endParaRPr>
          </a:p>
          <a:p>
            <a:pPr>
              <a:lnSpc>
                <a:spcPct val="120000"/>
              </a:lnSpc>
            </a:pPr>
            <a:r>
              <a:rPr lang="en-US" altLang="en-US" sz="2000" dirty="0">
                <a:solidFill>
                  <a:schemeClr val="bg1"/>
                </a:solidFill>
              </a:rPr>
              <a:t>Never give out the 3 digit # on the back of your credit card over the phone or for any online purchases.</a:t>
            </a:r>
          </a:p>
        </p:txBody>
      </p:sp>
      <p:sp>
        <p:nvSpPr>
          <p:cNvPr id="5" name="Rectángulo 4">
            <a:extLst>
              <a:ext uri="{FF2B5EF4-FFF2-40B4-BE49-F238E27FC236}">
                <a16:creationId xmlns:a16="http://schemas.microsoft.com/office/drawing/2014/main" id="{02603F42-C060-4243-9205-D8AE6B811986}"/>
              </a:ext>
            </a:extLst>
          </p:cNvPr>
          <p:cNvSpPr/>
          <p:nvPr/>
        </p:nvSpPr>
        <p:spPr>
          <a:xfrm>
            <a:off x="457200" y="1677012"/>
            <a:ext cx="3528392" cy="646331"/>
          </a:xfrm>
          <a:prstGeom prst="rect">
            <a:avLst/>
          </a:prstGeom>
        </p:spPr>
        <p:txBody>
          <a:bodyPr wrap="square" anchor="ctr">
            <a:spAutoFit/>
          </a:bodyPr>
          <a:lstStyle/>
          <a:p>
            <a:r>
              <a:rPr lang="en-CA" sz="3600" b="1" dirty="0">
                <a:solidFill>
                  <a:srgbClr val="952D1A"/>
                </a:solidFill>
                <a:latin typeface="Avenir Black" panose="02000503020000020003" pitchFamily="2" charset="0"/>
              </a:rPr>
              <a:t>What to Do</a:t>
            </a:r>
            <a:endParaRPr lang="es-MX" sz="3600" b="1" dirty="0">
              <a:solidFill>
                <a:srgbClr val="952D1A"/>
              </a:solidFill>
              <a:latin typeface="Avenir Black" panose="02000503020000020003" pitchFamily="2" charset="0"/>
            </a:endParaRPr>
          </a:p>
        </p:txBody>
      </p:sp>
      <p:pic>
        <p:nvPicPr>
          <p:cNvPr id="19" name="Imagen 18">
            <a:extLst>
              <a:ext uri="{FF2B5EF4-FFF2-40B4-BE49-F238E27FC236}">
                <a16:creationId xmlns:a16="http://schemas.microsoft.com/office/drawing/2014/main" id="{4ECE2040-E0BC-CB4D-B12B-FEBA26B30D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789738" y="689430"/>
            <a:ext cx="938939" cy="958637"/>
          </a:xfrm>
          <a:prstGeom prst="rect">
            <a:avLst/>
          </a:prstGeom>
        </p:spPr>
      </p:pic>
      <p:pic>
        <p:nvPicPr>
          <p:cNvPr id="10" name="Imagen 9">
            <a:extLst>
              <a:ext uri="{FF2B5EF4-FFF2-40B4-BE49-F238E27FC236}">
                <a16:creationId xmlns:a16="http://schemas.microsoft.com/office/drawing/2014/main" id="{442F0D02-B4A0-1648-A55D-F7437D09867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789738" y="2344059"/>
            <a:ext cx="938938" cy="958637"/>
          </a:xfrm>
          <a:prstGeom prst="rect">
            <a:avLst/>
          </a:prstGeom>
        </p:spPr>
      </p:pic>
      <p:pic>
        <p:nvPicPr>
          <p:cNvPr id="11" name="Imagen 10">
            <a:extLst>
              <a:ext uri="{FF2B5EF4-FFF2-40B4-BE49-F238E27FC236}">
                <a16:creationId xmlns:a16="http://schemas.microsoft.com/office/drawing/2014/main" id="{337AA04D-635B-0141-B602-466D5C78C9F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789738" y="4419601"/>
            <a:ext cx="938938" cy="958637"/>
          </a:xfrm>
          <a:prstGeom prst="rect">
            <a:avLst/>
          </a:prstGeom>
        </p:spPr>
      </p:pic>
      <p:sp>
        <p:nvSpPr>
          <p:cNvPr id="4" name="Marcador de número de diapositiva 3">
            <a:extLst>
              <a:ext uri="{FF2B5EF4-FFF2-40B4-BE49-F238E27FC236}">
                <a16:creationId xmlns:a16="http://schemas.microsoft.com/office/drawing/2014/main" id="{B664C006-3142-F044-B8EC-3E3E33E656B9}"/>
              </a:ext>
            </a:extLst>
          </p:cNvPr>
          <p:cNvSpPr>
            <a:spLocks noGrp="1"/>
          </p:cNvSpPr>
          <p:nvPr>
            <p:ph type="sldNum" sz="quarter" idx="14"/>
          </p:nvPr>
        </p:nvSpPr>
        <p:spPr/>
        <p:txBody>
          <a:bodyPr/>
          <a:lstStyle/>
          <a:p>
            <a:fld id="{65BC6105-8ECF-422C-9438-6249158F5CCB}" type="slidenum">
              <a:rPr lang="en-CA" smtClean="0"/>
              <a:pPr/>
              <a:t>87</a:t>
            </a:fld>
            <a:endParaRPr lang="en-CA" dirty="0"/>
          </a:p>
        </p:txBody>
      </p:sp>
      <p:sp>
        <p:nvSpPr>
          <p:cNvPr id="13" name="Rectangle 12">
            <a:extLst>
              <a:ext uri="{FF2B5EF4-FFF2-40B4-BE49-F238E27FC236}">
                <a16:creationId xmlns:a16="http://schemas.microsoft.com/office/drawing/2014/main" id="{5A5942E3-D117-40C3-A61D-9ADA9078C08C}"/>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777656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30B19117-D198-6D40-83F7-DD088EDBD72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17561"/>
          <a:stretch/>
        </p:blipFill>
        <p:spPr>
          <a:xfrm>
            <a:off x="-1" y="0"/>
            <a:ext cx="9144001" cy="6021288"/>
          </a:xfrm>
          <a:prstGeom prst="rect">
            <a:avLst/>
          </a:prstGeom>
        </p:spPr>
      </p:pic>
      <p:sp>
        <p:nvSpPr>
          <p:cNvPr id="2" name="Rectángulo 1">
            <a:extLst>
              <a:ext uri="{FF2B5EF4-FFF2-40B4-BE49-F238E27FC236}">
                <a16:creationId xmlns:a16="http://schemas.microsoft.com/office/drawing/2014/main" id="{20360678-7BAC-0C42-8CE9-5A282AF1034A}"/>
              </a:ext>
            </a:extLst>
          </p:cNvPr>
          <p:cNvSpPr/>
          <p:nvPr/>
        </p:nvSpPr>
        <p:spPr>
          <a:xfrm>
            <a:off x="-2" y="0"/>
            <a:ext cx="9144001" cy="6021288"/>
          </a:xfrm>
          <a:prstGeom prst="rect">
            <a:avLst/>
          </a:prstGeom>
          <a:solidFill>
            <a:srgbClr val="5D7344">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Text Placeholder 2">
            <a:extLst>
              <a:ext uri="{FF2B5EF4-FFF2-40B4-BE49-F238E27FC236}">
                <a16:creationId xmlns:a16="http://schemas.microsoft.com/office/drawing/2014/main" id="{CB93B350-7119-444E-BFB5-DF23D1936531}"/>
              </a:ext>
            </a:extLst>
          </p:cNvPr>
          <p:cNvSpPr>
            <a:spLocks noGrp="1"/>
          </p:cNvSpPr>
          <p:nvPr>
            <p:ph type="body" sz="quarter" idx="11"/>
          </p:nvPr>
        </p:nvSpPr>
        <p:spPr>
          <a:xfrm>
            <a:off x="457200" y="188640"/>
            <a:ext cx="8229600" cy="696542"/>
          </a:xfrm>
        </p:spPr>
        <p:txBody>
          <a:bodyPr>
            <a:normAutofit lnSpcReduction="10000"/>
          </a:bodyPr>
          <a:lstStyle/>
          <a:p>
            <a:r>
              <a:rPr lang="en-CA" sz="4000" dirty="0">
                <a:solidFill>
                  <a:schemeClr val="bg1"/>
                </a:solidFill>
                <a:latin typeface="Avenir Black" panose="02000503020000020003" pitchFamily="2" charset="0"/>
              </a:rPr>
              <a:t>Protecting Yourself</a:t>
            </a:r>
            <a:endParaRPr lang="en-CA" sz="3500" dirty="0">
              <a:solidFill>
                <a:schemeClr val="bg1"/>
              </a:solidFill>
              <a:latin typeface="Avenir Black" panose="02000503020000020003" pitchFamily="2" charset="0"/>
            </a:endParaRPr>
          </a:p>
        </p:txBody>
      </p:sp>
      <p:sp>
        <p:nvSpPr>
          <p:cNvPr id="27" name="Text Placeholder 7">
            <a:extLst>
              <a:ext uri="{FF2B5EF4-FFF2-40B4-BE49-F238E27FC236}">
                <a16:creationId xmlns:a16="http://schemas.microsoft.com/office/drawing/2014/main" id="{B537AF09-4A3E-E74E-9F8A-515F0D27A6EC}"/>
              </a:ext>
            </a:extLst>
          </p:cNvPr>
          <p:cNvSpPr txBox="1">
            <a:spLocks/>
          </p:cNvSpPr>
          <p:nvPr/>
        </p:nvSpPr>
        <p:spPr>
          <a:xfrm>
            <a:off x="457197" y="2940531"/>
            <a:ext cx="8229601" cy="976938"/>
          </a:xfrm>
          <a:prstGeom prst="rect">
            <a:avLst/>
          </a:prstGeom>
          <a:noFill/>
          <a:effectLst>
            <a:softEdge rad="0"/>
          </a:effectLst>
        </p:spPr>
        <p:txBody>
          <a:bodyPr vert="horz" lIns="91440" tIns="45720" rIns="91440" bIns="45720" rtlCol="0" anchor="ctr">
            <a:no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0000"/>
              </a:lnSpc>
              <a:buNone/>
            </a:pPr>
            <a:r>
              <a:rPr lang="en-US" altLang="en-US" sz="3200" dirty="0">
                <a:solidFill>
                  <a:schemeClr val="bg1"/>
                </a:solidFill>
              </a:rPr>
              <a:t>LIMIT THE NUMBER OF CREDIT CARDS </a:t>
            </a:r>
          </a:p>
          <a:p>
            <a:pPr marL="0" indent="0" algn="ctr">
              <a:lnSpc>
                <a:spcPct val="120000"/>
              </a:lnSpc>
              <a:buNone/>
            </a:pPr>
            <a:r>
              <a:rPr lang="en-US" altLang="en-US" sz="3200" dirty="0">
                <a:solidFill>
                  <a:schemeClr val="bg1"/>
                </a:solidFill>
              </a:rPr>
              <a:t>YOU HOLD</a:t>
            </a:r>
          </a:p>
        </p:txBody>
      </p:sp>
      <p:sp>
        <p:nvSpPr>
          <p:cNvPr id="3" name="Marcador de número de diapositiva 2">
            <a:extLst>
              <a:ext uri="{FF2B5EF4-FFF2-40B4-BE49-F238E27FC236}">
                <a16:creationId xmlns:a16="http://schemas.microsoft.com/office/drawing/2014/main" id="{AA1E3E2D-C077-204B-B740-4B70F069632E}"/>
              </a:ext>
            </a:extLst>
          </p:cNvPr>
          <p:cNvSpPr>
            <a:spLocks noGrp="1"/>
          </p:cNvSpPr>
          <p:nvPr>
            <p:ph type="sldNum" sz="quarter" idx="14"/>
          </p:nvPr>
        </p:nvSpPr>
        <p:spPr/>
        <p:txBody>
          <a:bodyPr/>
          <a:lstStyle/>
          <a:p>
            <a:fld id="{65BC6105-8ECF-422C-9438-6249158F5CCB}" type="slidenum">
              <a:rPr lang="en-CA" smtClean="0"/>
              <a:pPr/>
              <a:t>88</a:t>
            </a:fld>
            <a:endParaRPr lang="en-CA" dirty="0"/>
          </a:p>
        </p:txBody>
      </p:sp>
      <p:sp>
        <p:nvSpPr>
          <p:cNvPr id="7" name="Rectangle 6">
            <a:extLst>
              <a:ext uri="{FF2B5EF4-FFF2-40B4-BE49-F238E27FC236}">
                <a16:creationId xmlns:a16="http://schemas.microsoft.com/office/drawing/2014/main" id="{CEE6F3A7-DC05-4221-8822-AB2C16E74D27}"/>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427749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30B19117-D198-6D40-83F7-DD088EDBD72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17561"/>
          <a:stretch/>
        </p:blipFill>
        <p:spPr>
          <a:xfrm>
            <a:off x="-1" y="0"/>
            <a:ext cx="9144001" cy="6021288"/>
          </a:xfrm>
          <a:prstGeom prst="rect">
            <a:avLst/>
          </a:prstGeom>
        </p:spPr>
      </p:pic>
      <p:sp>
        <p:nvSpPr>
          <p:cNvPr id="2" name="Rectángulo 1">
            <a:extLst>
              <a:ext uri="{FF2B5EF4-FFF2-40B4-BE49-F238E27FC236}">
                <a16:creationId xmlns:a16="http://schemas.microsoft.com/office/drawing/2014/main" id="{20360678-7BAC-0C42-8CE9-5A282AF1034A}"/>
              </a:ext>
            </a:extLst>
          </p:cNvPr>
          <p:cNvSpPr/>
          <p:nvPr/>
        </p:nvSpPr>
        <p:spPr>
          <a:xfrm>
            <a:off x="-1" y="0"/>
            <a:ext cx="9144001" cy="6021288"/>
          </a:xfrm>
          <a:prstGeom prst="rect">
            <a:avLst/>
          </a:prstGeom>
          <a:solidFill>
            <a:srgbClr val="5D7344">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Text Placeholder 2">
            <a:extLst>
              <a:ext uri="{FF2B5EF4-FFF2-40B4-BE49-F238E27FC236}">
                <a16:creationId xmlns:a16="http://schemas.microsoft.com/office/drawing/2014/main" id="{CB93B350-7119-444E-BFB5-DF23D1936531}"/>
              </a:ext>
            </a:extLst>
          </p:cNvPr>
          <p:cNvSpPr>
            <a:spLocks noGrp="1"/>
          </p:cNvSpPr>
          <p:nvPr>
            <p:ph type="body" sz="quarter" idx="11"/>
          </p:nvPr>
        </p:nvSpPr>
        <p:spPr>
          <a:xfrm>
            <a:off x="457200" y="188640"/>
            <a:ext cx="8229600" cy="696542"/>
          </a:xfrm>
        </p:spPr>
        <p:txBody>
          <a:bodyPr>
            <a:normAutofit lnSpcReduction="10000"/>
          </a:bodyPr>
          <a:lstStyle/>
          <a:p>
            <a:r>
              <a:rPr lang="en-CA" sz="4000" dirty="0">
                <a:solidFill>
                  <a:schemeClr val="bg1"/>
                </a:solidFill>
                <a:latin typeface="Avenir Black" panose="02000503020000020003" pitchFamily="2" charset="0"/>
              </a:rPr>
              <a:t>Protecting Yourself</a:t>
            </a:r>
            <a:endParaRPr lang="en-CA" sz="3500" dirty="0">
              <a:solidFill>
                <a:schemeClr val="bg1"/>
              </a:solidFill>
              <a:latin typeface="Avenir Black" panose="02000503020000020003" pitchFamily="2" charset="0"/>
            </a:endParaRPr>
          </a:p>
        </p:txBody>
      </p:sp>
      <p:sp>
        <p:nvSpPr>
          <p:cNvPr id="27" name="Text Placeholder 7">
            <a:extLst>
              <a:ext uri="{FF2B5EF4-FFF2-40B4-BE49-F238E27FC236}">
                <a16:creationId xmlns:a16="http://schemas.microsoft.com/office/drawing/2014/main" id="{B537AF09-4A3E-E74E-9F8A-515F0D27A6EC}"/>
              </a:ext>
            </a:extLst>
          </p:cNvPr>
          <p:cNvSpPr txBox="1">
            <a:spLocks/>
          </p:cNvSpPr>
          <p:nvPr/>
        </p:nvSpPr>
        <p:spPr>
          <a:xfrm>
            <a:off x="457197" y="2824417"/>
            <a:ext cx="8229601" cy="976938"/>
          </a:xfrm>
          <a:prstGeom prst="rect">
            <a:avLst/>
          </a:prstGeom>
          <a:noFill/>
          <a:effectLst>
            <a:softEdge rad="0"/>
          </a:effectLst>
        </p:spPr>
        <p:txBody>
          <a:bodyPr vert="horz" lIns="91440" tIns="45720" rIns="91440" bIns="45720" rtlCol="0" anchor="ctr">
            <a:no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0000"/>
              </a:lnSpc>
              <a:buNone/>
            </a:pPr>
            <a:r>
              <a:rPr lang="en-US" altLang="en-US" sz="3200" dirty="0">
                <a:solidFill>
                  <a:schemeClr val="bg1"/>
                </a:solidFill>
              </a:rPr>
              <a:t>CHECK YOUR CREDIT REPORT </a:t>
            </a:r>
            <a:br>
              <a:rPr lang="en-US" altLang="en-US" sz="3200" dirty="0">
                <a:solidFill>
                  <a:schemeClr val="bg1"/>
                </a:solidFill>
              </a:rPr>
            </a:br>
            <a:r>
              <a:rPr lang="en-US" altLang="en-US" sz="3200" dirty="0">
                <a:solidFill>
                  <a:schemeClr val="bg1"/>
                </a:solidFill>
              </a:rPr>
              <a:t>ONCE A YEAR.  </a:t>
            </a:r>
          </a:p>
          <a:p>
            <a:pPr marL="0" indent="0" algn="ctr">
              <a:lnSpc>
                <a:spcPct val="120000"/>
              </a:lnSpc>
              <a:buNone/>
            </a:pPr>
            <a:r>
              <a:rPr lang="en-US" altLang="en-US" sz="3200" dirty="0">
                <a:solidFill>
                  <a:schemeClr val="bg1"/>
                </a:solidFill>
              </a:rPr>
              <a:t>This is free if you contact the credit bureau </a:t>
            </a:r>
          </a:p>
          <a:p>
            <a:pPr marL="0" indent="0" algn="ctr">
              <a:lnSpc>
                <a:spcPct val="120000"/>
              </a:lnSpc>
              <a:buNone/>
            </a:pPr>
            <a:r>
              <a:rPr lang="en-US" altLang="en-US" sz="3200" dirty="0">
                <a:solidFill>
                  <a:schemeClr val="bg1"/>
                </a:solidFill>
              </a:rPr>
              <a:t>There is a fee, if you want it immediately</a:t>
            </a:r>
          </a:p>
        </p:txBody>
      </p:sp>
      <p:sp>
        <p:nvSpPr>
          <p:cNvPr id="3" name="Marcador de número de diapositiva 2">
            <a:extLst>
              <a:ext uri="{FF2B5EF4-FFF2-40B4-BE49-F238E27FC236}">
                <a16:creationId xmlns:a16="http://schemas.microsoft.com/office/drawing/2014/main" id="{86C021D0-23EF-5843-8FAA-7A06AB64105F}"/>
              </a:ext>
            </a:extLst>
          </p:cNvPr>
          <p:cNvSpPr>
            <a:spLocks noGrp="1"/>
          </p:cNvSpPr>
          <p:nvPr>
            <p:ph type="sldNum" sz="quarter" idx="14"/>
          </p:nvPr>
        </p:nvSpPr>
        <p:spPr/>
        <p:txBody>
          <a:bodyPr/>
          <a:lstStyle/>
          <a:p>
            <a:fld id="{65BC6105-8ECF-422C-9438-6249158F5CCB}" type="slidenum">
              <a:rPr lang="en-CA" smtClean="0"/>
              <a:pPr/>
              <a:t>89</a:t>
            </a:fld>
            <a:endParaRPr lang="en-CA" dirty="0"/>
          </a:p>
        </p:txBody>
      </p:sp>
      <p:sp>
        <p:nvSpPr>
          <p:cNvPr id="7" name="Rectangle 6">
            <a:extLst>
              <a:ext uri="{FF2B5EF4-FFF2-40B4-BE49-F238E27FC236}">
                <a16:creationId xmlns:a16="http://schemas.microsoft.com/office/drawing/2014/main" id="{A9ABA81C-7969-498D-A9DC-18EB48136548}"/>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34667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3A28A451-3716-D34A-AA82-2D16F1EA3C88}"/>
              </a:ext>
            </a:extLst>
          </p:cNvPr>
          <p:cNvSpPr/>
          <p:nvPr/>
        </p:nvSpPr>
        <p:spPr>
          <a:xfrm>
            <a:off x="544505" y="188640"/>
            <a:ext cx="8074229" cy="334267"/>
          </a:xfrm>
          <a:prstGeom prst="rect">
            <a:avLst/>
          </a:prstGeom>
          <a:solidFill>
            <a:srgbClr val="5D734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a:extLst>
              <a:ext uri="{FF2B5EF4-FFF2-40B4-BE49-F238E27FC236}">
                <a16:creationId xmlns:a16="http://schemas.microsoft.com/office/drawing/2014/main" id="{06B1FF29-23D9-0844-8666-79FA88020E21}"/>
              </a:ext>
            </a:extLst>
          </p:cNvPr>
          <p:cNvSpPr txBox="1"/>
          <p:nvPr/>
        </p:nvSpPr>
        <p:spPr>
          <a:xfrm>
            <a:off x="525266" y="264038"/>
            <a:ext cx="6134966" cy="5170646"/>
          </a:xfrm>
          <a:prstGeom prst="rect">
            <a:avLst/>
          </a:prstGeom>
          <a:noFill/>
        </p:spPr>
        <p:txBody>
          <a:bodyPr wrap="square" rtlCol="0">
            <a:spAutoFit/>
          </a:bodyPr>
          <a:lstStyle/>
          <a:p>
            <a:r>
              <a:rPr lang="es-MX" sz="1000" dirty="0">
                <a:solidFill>
                  <a:schemeClr val="accent1"/>
                </a:solidFill>
                <a:latin typeface="Avenir Book" panose="02000503020000020003" pitchFamily="2" charset="0"/>
              </a:rPr>
              <a:t>Item</a:t>
            </a:r>
          </a:p>
          <a:p>
            <a:endParaRPr lang="es-MX" sz="1000" dirty="0">
              <a:solidFill>
                <a:schemeClr val="accent1"/>
              </a:solidFill>
              <a:latin typeface="Avenir Book" panose="02000503020000020003" pitchFamily="2" charset="0"/>
            </a:endParaRPr>
          </a:p>
          <a:p>
            <a:r>
              <a:rPr lang="es-MX" sz="1000" dirty="0">
                <a:solidFill>
                  <a:schemeClr val="accent1"/>
                </a:solidFill>
                <a:latin typeface="Avenir Book" panose="02000503020000020003" pitchFamily="2" charset="0"/>
              </a:rPr>
              <a:t>Coffee (take-out or drive thru)</a:t>
            </a:r>
          </a:p>
          <a:p>
            <a:endParaRPr lang="es-MX" sz="1000" dirty="0">
              <a:solidFill>
                <a:schemeClr val="accent1"/>
              </a:solidFill>
              <a:latin typeface="Avenir Book" panose="02000503020000020003" pitchFamily="2" charset="0"/>
            </a:endParaRPr>
          </a:p>
          <a:p>
            <a:r>
              <a:rPr lang="es-MX" sz="1000" dirty="0">
                <a:solidFill>
                  <a:schemeClr val="accent1"/>
                </a:solidFill>
                <a:latin typeface="Avenir Book" panose="02000503020000020003" pitchFamily="2" charset="0"/>
              </a:rPr>
              <a:t>Donut/Muffin/Bagel</a:t>
            </a:r>
          </a:p>
          <a:p>
            <a:endParaRPr lang="es-MX" sz="1000" dirty="0">
              <a:solidFill>
                <a:schemeClr val="accent1"/>
              </a:solidFill>
              <a:latin typeface="Avenir Book" panose="02000503020000020003" pitchFamily="2" charset="0"/>
            </a:endParaRPr>
          </a:p>
          <a:p>
            <a:r>
              <a:rPr lang="es-MX" sz="1000" dirty="0">
                <a:solidFill>
                  <a:schemeClr val="accent1"/>
                </a:solidFill>
                <a:latin typeface="Avenir Book" panose="02000503020000020003" pitchFamily="2" charset="0"/>
              </a:rPr>
              <a:t>Breakfast (take out or restaurant)</a:t>
            </a:r>
          </a:p>
          <a:p>
            <a:endParaRPr lang="es-MX" sz="1000" dirty="0">
              <a:solidFill>
                <a:schemeClr val="accent1"/>
              </a:solidFill>
              <a:latin typeface="Avenir Book" panose="02000503020000020003" pitchFamily="2" charset="0"/>
            </a:endParaRPr>
          </a:p>
          <a:p>
            <a:r>
              <a:rPr lang="es-MX" sz="1000" dirty="0">
                <a:solidFill>
                  <a:schemeClr val="accent1"/>
                </a:solidFill>
                <a:latin typeface="Avenir Book" panose="02000503020000020003" pitchFamily="2" charset="0"/>
              </a:rPr>
              <a:t>Lunch (take out or restaurant)</a:t>
            </a:r>
          </a:p>
          <a:p>
            <a:endParaRPr lang="es-MX" sz="1000" dirty="0">
              <a:solidFill>
                <a:schemeClr val="accent1"/>
              </a:solidFill>
              <a:latin typeface="Avenir Book" panose="02000503020000020003" pitchFamily="2" charset="0"/>
            </a:endParaRPr>
          </a:p>
          <a:p>
            <a:r>
              <a:rPr lang="es-MX" sz="1000" dirty="0">
                <a:solidFill>
                  <a:schemeClr val="accent1"/>
                </a:solidFill>
                <a:latin typeface="Avenir Book" panose="02000503020000020003" pitchFamily="2" charset="0"/>
              </a:rPr>
              <a:t>Supper (take out or restaurant)</a:t>
            </a:r>
          </a:p>
          <a:p>
            <a:endParaRPr lang="es-MX" sz="1000" dirty="0">
              <a:solidFill>
                <a:schemeClr val="accent1"/>
              </a:solidFill>
              <a:latin typeface="Avenir Book" panose="02000503020000020003" pitchFamily="2" charset="0"/>
            </a:endParaRPr>
          </a:p>
          <a:p>
            <a:r>
              <a:rPr lang="es-MX" sz="1000" dirty="0">
                <a:solidFill>
                  <a:schemeClr val="accent1"/>
                </a:solidFill>
                <a:latin typeface="Avenir Book" panose="02000503020000020003" pitchFamily="2" charset="0"/>
              </a:rPr>
              <a:t>Alcohol</a:t>
            </a:r>
          </a:p>
          <a:p>
            <a:endParaRPr lang="es-MX" sz="1000" dirty="0">
              <a:solidFill>
                <a:schemeClr val="accent1"/>
              </a:solidFill>
              <a:latin typeface="Avenir Book" panose="02000503020000020003" pitchFamily="2" charset="0"/>
            </a:endParaRPr>
          </a:p>
          <a:p>
            <a:r>
              <a:rPr lang="es-MX" sz="1000" dirty="0">
                <a:solidFill>
                  <a:schemeClr val="accent1"/>
                </a:solidFill>
                <a:latin typeface="Avenir Book" panose="02000503020000020003" pitchFamily="2" charset="0"/>
              </a:rPr>
              <a:t>Smoking (i.e. Cigarettes)</a:t>
            </a:r>
          </a:p>
          <a:p>
            <a:endParaRPr lang="es-MX" sz="1000" dirty="0">
              <a:solidFill>
                <a:schemeClr val="accent1"/>
              </a:solidFill>
              <a:latin typeface="Avenir Book" panose="02000503020000020003" pitchFamily="2" charset="0"/>
            </a:endParaRPr>
          </a:p>
          <a:p>
            <a:r>
              <a:rPr lang="es-MX" sz="1000" dirty="0">
                <a:solidFill>
                  <a:schemeClr val="accent1"/>
                </a:solidFill>
                <a:latin typeface="Avenir Book" panose="02000503020000020003" pitchFamily="2" charset="0"/>
              </a:rPr>
              <a:t>Extra Phone and or phone Data fees</a:t>
            </a:r>
          </a:p>
          <a:p>
            <a:endParaRPr lang="es-MX" sz="1000" dirty="0">
              <a:solidFill>
                <a:schemeClr val="accent1"/>
              </a:solidFill>
              <a:latin typeface="Avenir Book" panose="02000503020000020003" pitchFamily="2" charset="0"/>
            </a:endParaRPr>
          </a:p>
          <a:p>
            <a:r>
              <a:rPr lang="es-MX" sz="1000" dirty="0">
                <a:solidFill>
                  <a:schemeClr val="accent1"/>
                </a:solidFill>
                <a:latin typeface="Avenir Book" panose="02000503020000020003" pitchFamily="2" charset="0"/>
              </a:rPr>
              <a:t>Movie/ Date night</a:t>
            </a:r>
          </a:p>
          <a:p>
            <a:endParaRPr lang="es-MX" sz="1000" dirty="0">
              <a:solidFill>
                <a:schemeClr val="accent1"/>
              </a:solidFill>
              <a:latin typeface="Avenir Book" panose="02000503020000020003" pitchFamily="2" charset="0"/>
            </a:endParaRPr>
          </a:p>
          <a:p>
            <a:r>
              <a:rPr lang="es-MX" sz="1000" dirty="0">
                <a:solidFill>
                  <a:schemeClr val="accent1"/>
                </a:solidFill>
                <a:latin typeface="Avenir Book" panose="02000503020000020003" pitchFamily="2" charset="0"/>
              </a:rPr>
              <a:t>Gas for non-essential use</a:t>
            </a:r>
          </a:p>
          <a:p>
            <a:endParaRPr lang="es-MX" sz="1000" dirty="0">
              <a:solidFill>
                <a:schemeClr val="accent1"/>
              </a:solidFill>
              <a:latin typeface="Avenir Book" panose="02000503020000020003" pitchFamily="2" charset="0"/>
            </a:endParaRPr>
          </a:p>
          <a:p>
            <a:r>
              <a:rPr lang="es-MX" sz="1000" dirty="0">
                <a:solidFill>
                  <a:schemeClr val="accent1"/>
                </a:solidFill>
                <a:latin typeface="Avenir Book" panose="02000503020000020003" pitchFamily="2" charset="0"/>
              </a:rPr>
              <a:t>Impulse Buy </a:t>
            </a:r>
            <a:r>
              <a:rPr lang="es-MX" sz="1000" dirty="0" err="1">
                <a:solidFill>
                  <a:schemeClr val="accent1"/>
                </a:solidFill>
                <a:latin typeface="Avenir Book" panose="02000503020000020003" pitchFamily="2" charset="0"/>
              </a:rPr>
              <a:t>Items</a:t>
            </a:r>
            <a:r>
              <a:rPr lang="es-MX" sz="1000" dirty="0">
                <a:solidFill>
                  <a:schemeClr val="accent1"/>
                </a:solidFill>
                <a:latin typeface="Avenir Book" panose="02000503020000020003" pitchFamily="2" charset="0"/>
              </a:rPr>
              <a:t> (non-</a:t>
            </a:r>
            <a:r>
              <a:rPr lang="es-MX" sz="1000" dirty="0" err="1">
                <a:solidFill>
                  <a:schemeClr val="accent1"/>
                </a:solidFill>
                <a:latin typeface="Avenir Book" panose="02000503020000020003" pitchFamily="2" charset="0"/>
              </a:rPr>
              <a:t>essential</a:t>
            </a:r>
            <a:r>
              <a:rPr lang="es-MX" sz="1000" dirty="0">
                <a:solidFill>
                  <a:schemeClr val="accent1"/>
                </a:solidFill>
                <a:latin typeface="Avenir Book" panose="02000503020000020003" pitchFamily="2" charset="0"/>
              </a:rPr>
              <a:t> </a:t>
            </a:r>
            <a:r>
              <a:rPr lang="es-MX" sz="1000" dirty="0" err="1">
                <a:solidFill>
                  <a:schemeClr val="accent1"/>
                </a:solidFill>
                <a:latin typeface="Avenir Book" panose="02000503020000020003" pitchFamily="2" charset="0"/>
              </a:rPr>
              <a:t>items</a:t>
            </a:r>
            <a:r>
              <a:rPr lang="es-MX" sz="1000" dirty="0">
                <a:solidFill>
                  <a:schemeClr val="accent1"/>
                </a:solidFill>
                <a:latin typeface="Avenir Book" panose="02000503020000020003" pitchFamily="2" charset="0"/>
              </a:rPr>
              <a:t>)</a:t>
            </a:r>
          </a:p>
          <a:p>
            <a:endParaRPr lang="es-MX" sz="1000" dirty="0">
              <a:solidFill>
                <a:schemeClr val="accent1"/>
              </a:solidFill>
              <a:latin typeface="Avenir Book" panose="02000503020000020003" pitchFamily="2" charset="0"/>
            </a:endParaRPr>
          </a:p>
          <a:p>
            <a:r>
              <a:rPr lang="es-MX" sz="1000" dirty="0" err="1">
                <a:solidFill>
                  <a:schemeClr val="accent1"/>
                </a:solidFill>
                <a:latin typeface="Avenir Book" panose="02000503020000020003" pitchFamily="2" charset="0"/>
              </a:rPr>
              <a:t>Other</a:t>
            </a:r>
            <a:r>
              <a:rPr lang="es-MX" sz="1000" dirty="0">
                <a:solidFill>
                  <a:schemeClr val="accent1"/>
                </a:solidFill>
                <a:latin typeface="Avenir Book" panose="02000503020000020003" pitchFamily="2" charset="0"/>
              </a:rPr>
              <a:t> Items</a:t>
            </a:r>
          </a:p>
          <a:p>
            <a:endParaRPr lang="es-MX" sz="1000" dirty="0">
              <a:solidFill>
                <a:schemeClr val="accent1"/>
              </a:solidFill>
              <a:latin typeface="Avenir Book" panose="02000503020000020003" pitchFamily="2" charset="0"/>
            </a:endParaRPr>
          </a:p>
          <a:p>
            <a:r>
              <a:rPr lang="es-MX" sz="1000" dirty="0">
                <a:solidFill>
                  <a:schemeClr val="accent1"/>
                </a:solidFill>
                <a:latin typeface="Avenir Book" panose="02000503020000020003" pitchFamily="2" charset="0"/>
              </a:rPr>
              <a:t>Lottery, Scratch, Nevada Tickets</a:t>
            </a:r>
          </a:p>
          <a:p>
            <a:endParaRPr lang="es-MX" sz="1000" dirty="0">
              <a:solidFill>
                <a:schemeClr val="accent1"/>
              </a:solidFill>
              <a:latin typeface="Avenir Book" panose="02000503020000020003" pitchFamily="2" charset="0"/>
            </a:endParaRPr>
          </a:p>
          <a:p>
            <a:r>
              <a:rPr lang="es-MX" sz="1000" dirty="0">
                <a:solidFill>
                  <a:schemeClr val="accent1"/>
                </a:solidFill>
                <a:latin typeface="Avenir Book" panose="02000503020000020003" pitchFamily="2" charset="0"/>
              </a:rPr>
              <a:t>Bingo or Casino</a:t>
            </a:r>
          </a:p>
          <a:p>
            <a:endParaRPr lang="es-MX" sz="1000" dirty="0">
              <a:solidFill>
                <a:schemeClr val="accent1"/>
              </a:solidFill>
              <a:latin typeface="Avenir Book" panose="02000503020000020003" pitchFamily="2" charset="0"/>
            </a:endParaRPr>
          </a:p>
          <a:p>
            <a:r>
              <a:rPr lang="es-MX" sz="1000" dirty="0">
                <a:solidFill>
                  <a:schemeClr val="accent1"/>
                </a:solidFill>
                <a:latin typeface="Avenir Book" panose="02000503020000020003" pitchFamily="2" charset="0"/>
              </a:rPr>
              <a:t>Other Gambling (sports, draws, etc)</a:t>
            </a:r>
          </a:p>
          <a:p>
            <a:endParaRPr lang="es-MX" sz="1000" dirty="0">
              <a:solidFill>
                <a:schemeClr val="accent1"/>
              </a:solidFill>
              <a:latin typeface="Avenir Book" panose="02000503020000020003" pitchFamily="2" charset="0"/>
            </a:endParaRPr>
          </a:p>
          <a:p>
            <a:endParaRPr lang="es-MX" sz="1000" dirty="0">
              <a:solidFill>
                <a:schemeClr val="accent1"/>
              </a:solidFill>
            </a:endParaRPr>
          </a:p>
        </p:txBody>
      </p:sp>
      <p:sp>
        <p:nvSpPr>
          <p:cNvPr id="14" name="CuadroTexto 13">
            <a:extLst>
              <a:ext uri="{FF2B5EF4-FFF2-40B4-BE49-F238E27FC236}">
                <a16:creationId xmlns:a16="http://schemas.microsoft.com/office/drawing/2014/main" id="{F800E37D-EB39-714C-AA71-00E06C68DD12}"/>
              </a:ext>
            </a:extLst>
          </p:cNvPr>
          <p:cNvSpPr txBox="1"/>
          <p:nvPr/>
        </p:nvSpPr>
        <p:spPr>
          <a:xfrm>
            <a:off x="3472409" y="224481"/>
            <a:ext cx="5671591" cy="246221"/>
          </a:xfrm>
          <a:prstGeom prst="rect">
            <a:avLst/>
          </a:prstGeom>
          <a:noFill/>
        </p:spPr>
        <p:txBody>
          <a:bodyPr wrap="square" rtlCol="0">
            <a:spAutoFit/>
          </a:bodyPr>
          <a:lstStyle/>
          <a:p>
            <a:r>
              <a:rPr lang="es-MX" sz="1000" dirty="0">
                <a:solidFill>
                  <a:schemeClr val="accent1"/>
                </a:solidFill>
                <a:latin typeface="Avenir Medium" panose="02000503020000020003" pitchFamily="2" charset="0"/>
              </a:rPr>
              <a:t>$ per item	          times/day           times/week           Total per </a:t>
            </a:r>
            <a:r>
              <a:rPr lang="es-MX" sz="1000" dirty="0" err="1">
                <a:solidFill>
                  <a:schemeClr val="accent1"/>
                </a:solidFill>
                <a:latin typeface="Avenir Medium" panose="02000503020000020003" pitchFamily="2" charset="0"/>
              </a:rPr>
              <a:t>week</a:t>
            </a:r>
            <a:r>
              <a:rPr lang="es-MX" sz="1000" dirty="0">
                <a:solidFill>
                  <a:schemeClr val="accent1"/>
                </a:solidFill>
                <a:latin typeface="Avenir Medium" panose="02000503020000020003" pitchFamily="2" charset="0"/>
              </a:rPr>
              <a:t>                   UPDATED</a:t>
            </a:r>
          </a:p>
        </p:txBody>
      </p:sp>
      <p:sp>
        <p:nvSpPr>
          <p:cNvPr id="15" name="CuadroTexto 14">
            <a:extLst>
              <a:ext uri="{FF2B5EF4-FFF2-40B4-BE49-F238E27FC236}">
                <a16:creationId xmlns:a16="http://schemas.microsoft.com/office/drawing/2014/main" id="{14699137-717E-B347-A32E-1C015EFE0FE6}"/>
              </a:ext>
            </a:extLst>
          </p:cNvPr>
          <p:cNvSpPr txBox="1"/>
          <p:nvPr/>
        </p:nvSpPr>
        <p:spPr>
          <a:xfrm>
            <a:off x="2756062" y="5174458"/>
            <a:ext cx="3575838" cy="861774"/>
          </a:xfrm>
          <a:prstGeom prst="rect">
            <a:avLst/>
          </a:prstGeom>
          <a:noFill/>
        </p:spPr>
        <p:txBody>
          <a:bodyPr wrap="square" rtlCol="0">
            <a:spAutoFit/>
          </a:bodyPr>
          <a:lstStyle/>
          <a:p>
            <a:pPr algn="r"/>
            <a:r>
              <a:rPr lang="es-MX" sz="1000" dirty="0">
                <a:solidFill>
                  <a:schemeClr val="accent1"/>
                </a:solidFill>
                <a:latin typeface="Avenir Medium" panose="02000503020000020003" pitchFamily="2" charset="0"/>
              </a:rPr>
              <a:t>Total A: Grand Total per Week</a:t>
            </a:r>
          </a:p>
          <a:p>
            <a:pPr algn="r"/>
            <a:endParaRPr lang="es-MX" sz="1000" dirty="0">
              <a:solidFill>
                <a:schemeClr val="accent1"/>
              </a:solidFill>
              <a:latin typeface="Avenir Medium" panose="02000503020000020003" pitchFamily="2" charset="0"/>
            </a:endParaRPr>
          </a:p>
          <a:p>
            <a:pPr algn="r"/>
            <a:r>
              <a:rPr lang="es-MX" sz="1000" dirty="0">
                <a:solidFill>
                  <a:schemeClr val="accent1"/>
                </a:solidFill>
                <a:latin typeface="Avenir Medium" panose="02000503020000020003" pitchFamily="2" charset="0"/>
              </a:rPr>
              <a:t>Total B: Total Per Month: Multiply above x 4</a:t>
            </a:r>
          </a:p>
          <a:p>
            <a:pPr algn="r"/>
            <a:endParaRPr lang="es-MX" sz="1000" dirty="0">
              <a:solidFill>
                <a:schemeClr val="accent1"/>
              </a:solidFill>
              <a:latin typeface="Avenir Medium" panose="02000503020000020003" pitchFamily="2" charset="0"/>
            </a:endParaRPr>
          </a:p>
          <a:p>
            <a:pPr algn="r"/>
            <a:r>
              <a:rPr lang="es-MX" sz="1000" dirty="0">
                <a:solidFill>
                  <a:schemeClr val="accent1"/>
                </a:solidFill>
                <a:latin typeface="Avenir Medium" panose="02000503020000020003" pitchFamily="2" charset="0"/>
              </a:rPr>
              <a:t>Total C: Total per year: Multiply Total per Month x 12</a:t>
            </a:r>
          </a:p>
        </p:txBody>
      </p:sp>
      <p:sp>
        <p:nvSpPr>
          <p:cNvPr id="16" name="CuadroTexto 15">
            <a:extLst>
              <a:ext uri="{FF2B5EF4-FFF2-40B4-BE49-F238E27FC236}">
                <a16:creationId xmlns:a16="http://schemas.microsoft.com/office/drawing/2014/main" id="{55BFB7BC-A936-254C-BF18-CE650F354B21}"/>
              </a:ext>
            </a:extLst>
          </p:cNvPr>
          <p:cNvSpPr txBox="1"/>
          <p:nvPr/>
        </p:nvSpPr>
        <p:spPr>
          <a:xfrm>
            <a:off x="6441743" y="5174458"/>
            <a:ext cx="2176991" cy="861774"/>
          </a:xfrm>
          <a:prstGeom prst="rect">
            <a:avLst/>
          </a:prstGeom>
          <a:noFill/>
        </p:spPr>
        <p:txBody>
          <a:bodyPr wrap="square" rtlCol="0">
            <a:spAutoFit/>
          </a:bodyPr>
          <a:lstStyle/>
          <a:p>
            <a:r>
              <a:rPr lang="es-MX" sz="1000" dirty="0">
                <a:solidFill>
                  <a:schemeClr val="accent1"/>
                </a:solidFill>
                <a:latin typeface="Avenir Medium" panose="02000503020000020003" pitchFamily="2" charset="0"/>
              </a:rPr>
              <a:t>$	         $</a:t>
            </a:r>
          </a:p>
          <a:p>
            <a:endParaRPr lang="es-MX" sz="1000" dirty="0">
              <a:solidFill>
                <a:schemeClr val="accent1"/>
              </a:solidFill>
              <a:latin typeface="Avenir Medium" panose="02000503020000020003" pitchFamily="2" charset="0"/>
            </a:endParaRPr>
          </a:p>
          <a:p>
            <a:r>
              <a:rPr lang="es-MX" sz="1000" dirty="0">
                <a:solidFill>
                  <a:schemeClr val="accent1"/>
                </a:solidFill>
                <a:latin typeface="Avenir Medium" panose="02000503020000020003" pitchFamily="2" charset="0"/>
              </a:rPr>
              <a:t>$	         $</a:t>
            </a:r>
          </a:p>
          <a:p>
            <a:endParaRPr lang="es-MX" sz="1000" dirty="0">
              <a:solidFill>
                <a:schemeClr val="accent1"/>
              </a:solidFill>
              <a:latin typeface="Avenir Medium" panose="02000503020000020003" pitchFamily="2" charset="0"/>
            </a:endParaRPr>
          </a:p>
          <a:p>
            <a:r>
              <a:rPr lang="es-MX" sz="1000" dirty="0">
                <a:solidFill>
                  <a:schemeClr val="accent1"/>
                </a:solidFill>
                <a:latin typeface="Avenir Medium" panose="02000503020000020003" pitchFamily="2" charset="0"/>
              </a:rPr>
              <a:t>$	         $</a:t>
            </a:r>
          </a:p>
        </p:txBody>
      </p:sp>
      <p:cxnSp>
        <p:nvCxnSpPr>
          <p:cNvPr id="19" name="Conector recto 18">
            <a:extLst>
              <a:ext uri="{FF2B5EF4-FFF2-40B4-BE49-F238E27FC236}">
                <a16:creationId xmlns:a16="http://schemas.microsoft.com/office/drawing/2014/main" id="{118B1238-0993-D74F-AFC2-B6363709A150}"/>
              </a:ext>
            </a:extLst>
          </p:cNvPr>
          <p:cNvCxnSpPr/>
          <p:nvPr/>
        </p:nvCxnSpPr>
        <p:spPr>
          <a:xfrm>
            <a:off x="544505" y="840102"/>
            <a:ext cx="80742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E7C35262-E7E3-F840-A4EE-72947AAECAFA}"/>
              </a:ext>
            </a:extLst>
          </p:cNvPr>
          <p:cNvCxnSpPr/>
          <p:nvPr/>
        </p:nvCxnSpPr>
        <p:spPr>
          <a:xfrm>
            <a:off x="544505" y="1154001"/>
            <a:ext cx="80742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4B452E0C-65B8-C24C-83D3-1B93D2420CCD}"/>
              </a:ext>
            </a:extLst>
          </p:cNvPr>
          <p:cNvCxnSpPr/>
          <p:nvPr/>
        </p:nvCxnSpPr>
        <p:spPr>
          <a:xfrm>
            <a:off x="544505" y="1454252"/>
            <a:ext cx="80742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A38551D6-2F57-3E49-AD70-EA04D9F226B7}"/>
              </a:ext>
            </a:extLst>
          </p:cNvPr>
          <p:cNvCxnSpPr/>
          <p:nvPr/>
        </p:nvCxnSpPr>
        <p:spPr>
          <a:xfrm>
            <a:off x="544505" y="1740855"/>
            <a:ext cx="80742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121DDEAD-A9EA-8249-BD6D-0BC72370FDBB}"/>
              </a:ext>
            </a:extLst>
          </p:cNvPr>
          <p:cNvCxnSpPr/>
          <p:nvPr/>
        </p:nvCxnSpPr>
        <p:spPr>
          <a:xfrm>
            <a:off x="544505" y="2068402"/>
            <a:ext cx="80742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56F89D87-7BC5-2749-9CA9-9B01A0266A8E}"/>
              </a:ext>
            </a:extLst>
          </p:cNvPr>
          <p:cNvCxnSpPr/>
          <p:nvPr/>
        </p:nvCxnSpPr>
        <p:spPr>
          <a:xfrm>
            <a:off x="544505" y="2355005"/>
            <a:ext cx="80742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3899AA5A-3D0F-0742-8427-A0ECF29D20B4}"/>
              </a:ext>
            </a:extLst>
          </p:cNvPr>
          <p:cNvCxnSpPr/>
          <p:nvPr/>
        </p:nvCxnSpPr>
        <p:spPr>
          <a:xfrm>
            <a:off x="544505" y="2668904"/>
            <a:ext cx="80742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E88D153D-87C7-A84C-8F59-10FFD056F305}"/>
              </a:ext>
            </a:extLst>
          </p:cNvPr>
          <p:cNvCxnSpPr/>
          <p:nvPr/>
        </p:nvCxnSpPr>
        <p:spPr>
          <a:xfrm>
            <a:off x="544505" y="2955507"/>
            <a:ext cx="80742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F2D006C1-BF36-324C-911E-9F54B32FE265}"/>
              </a:ext>
            </a:extLst>
          </p:cNvPr>
          <p:cNvCxnSpPr/>
          <p:nvPr/>
        </p:nvCxnSpPr>
        <p:spPr>
          <a:xfrm>
            <a:off x="544505" y="3269405"/>
            <a:ext cx="80742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C7EC5C71-60B7-4A4D-BEAD-EA39A5DB2103}"/>
              </a:ext>
            </a:extLst>
          </p:cNvPr>
          <p:cNvCxnSpPr/>
          <p:nvPr/>
        </p:nvCxnSpPr>
        <p:spPr>
          <a:xfrm>
            <a:off x="544505" y="3583304"/>
            <a:ext cx="80742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D0871707-4C31-6C4A-A13B-6D1FF3B26FF2}"/>
              </a:ext>
            </a:extLst>
          </p:cNvPr>
          <p:cNvCxnSpPr/>
          <p:nvPr/>
        </p:nvCxnSpPr>
        <p:spPr>
          <a:xfrm>
            <a:off x="544505" y="3897203"/>
            <a:ext cx="80742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24E1F22D-3B67-5F41-98D2-C03CCDC04FF3}"/>
              </a:ext>
            </a:extLst>
          </p:cNvPr>
          <p:cNvCxnSpPr/>
          <p:nvPr/>
        </p:nvCxnSpPr>
        <p:spPr>
          <a:xfrm>
            <a:off x="544505" y="4197454"/>
            <a:ext cx="80742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43BF2E8D-0AE9-0B41-8E36-9BCF6DBCE4B0}"/>
              </a:ext>
            </a:extLst>
          </p:cNvPr>
          <p:cNvCxnSpPr/>
          <p:nvPr/>
        </p:nvCxnSpPr>
        <p:spPr>
          <a:xfrm>
            <a:off x="544505" y="4511352"/>
            <a:ext cx="80742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1186574E-FA1B-D14B-A0B1-50BE9072C28E}"/>
              </a:ext>
            </a:extLst>
          </p:cNvPr>
          <p:cNvCxnSpPr/>
          <p:nvPr/>
        </p:nvCxnSpPr>
        <p:spPr>
          <a:xfrm>
            <a:off x="544505" y="4784307"/>
            <a:ext cx="80742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39AC1386-3527-3149-AF0C-3175CC5C3988}"/>
              </a:ext>
            </a:extLst>
          </p:cNvPr>
          <p:cNvCxnSpPr/>
          <p:nvPr/>
        </p:nvCxnSpPr>
        <p:spPr>
          <a:xfrm>
            <a:off x="544505" y="5111853"/>
            <a:ext cx="80742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5D35597D-0C40-C444-8656-9869DF2C6419}"/>
              </a:ext>
            </a:extLst>
          </p:cNvPr>
          <p:cNvCxnSpPr/>
          <p:nvPr/>
        </p:nvCxnSpPr>
        <p:spPr>
          <a:xfrm>
            <a:off x="544505" y="5425752"/>
            <a:ext cx="80742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7F4CCBA3-F2C5-7E49-BE7F-EA1FA38881DD}"/>
              </a:ext>
            </a:extLst>
          </p:cNvPr>
          <p:cNvCxnSpPr/>
          <p:nvPr/>
        </p:nvCxnSpPr>
        <p:spPr>
          <a:xfrm>
            <a:off x="544505" y="5753298"/>
            <a:ext cx="80742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F5028E26-0A73-FD42-80E6-CD7A01F4F6A0}"/>
              </a:ext>
            </a:extLst>
          </p:cNvPr>
          <p:cNvCxnSpPr/>
          <p:nvPr/>
        </p:nvCxnSpPr>
        <p:spPr>
          <a:xfrm>
            <a:off x="544505" y="6039901"/>
            <a:ext cx="80742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52241FF1-4C68-E440-B967-6EBC45A7FA15}"/>
              </a:ext>
            </a:extLst>
          </p:cNvPr>
          <p:cNvCxnSpPr>
            <a:cxnSpLocks/>
          </p:cNvCxnSpPr>
          <p:nvPr/>
        </p:nvCxnSpPr>
        <p:spPr>
          <a:xfrm>
            <a:off x="3059832" y="188640"/>
            <a:ext cx="0" cy="4923213"/>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DBCDFABA-FFCB-8546-9A2D-58F917187F79}"/>
              </a:ext>
            </a:extLst>
          </p:cNvPr>
          <p:cNvCxnSpPr>
            <a:cxnSpLocks/>
          </p:cNvCxnSpPr>
          <p:nvPr/>
        </p:nvCxnSpPr>
        <p:spPr>
          <a:xfrm>
            <a:off x="4233539" y="188640"/>
            <a:ext cx="0" cy="492321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9DF3B0C0-1D9C-014D-9A82-AA6D587CD51E}"/>
              </a:ext>
            </a:extLst>
          </p:cNvPr>
          <p:cNvCxnSpPr>
            <a:cxnSpLocks/>
          </p:cNvCxnSpPr>
          <p:nvPr/>
        </p:nvCxnSpPr>
        <p:spPr>
          <a:xfrm>
            <a:off x="5352656" y="188640"/>
            <a:ext cx="0" cy="492321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5F9F5FEA-C2EB-424E-BC52-6FFDC0368DAB}"/>
              </a:ext>
            </a:extLst>
          </p:cNvPr>
          <p:cNvCxnSpPr>
            <a:cxnSpLocks/>
          </p:cNvCxnSpPr>
          <p:nvPr/>
        </p:nvCxnSpPr>
        <p:spPr>
          <a:xfrm>
            <a:off x="6376238" y="188640"/>
            <a:ext cx="0" cy="5847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743C4161-09A2-D444-9967-F9DAAF4F71C6}"/>
              </a:ext>
            </a:extLst>
          </p:cNvPr>
          <p:cNvCxnSpPr>
            <a:cxnSpLocks/>
          </p:cNvCxnSpPr>
          <p:nvPr/>
        </p:nvCxnSpPr>
        <p:spPr>
          <a:xfrm>
            <a:off x="7577241" y="188640"/>
            <a:ext cx="0" cy="5847592"/>
          </a:xfrm>
          <a:prstGeom prst="line">
            <a:avLst/>
          </a:prstGeom>
        </p:spPr>
        <p:style>
          <a:lnRef idx="1">
            <a:schemeClr val="accent1"/>
          </a:lnRef>
          <a:fillRef idx="0">
            <a:schemeClr val="accent1"/>
          </a:fillRef>
          <a:effectRef idx="0">
            <a:schemeClr val="accent1"/>
          </a:effectRef>
          <a:fontRef idx="minor">
            <a:schemeClr val="tx1"/>
          </a:fontRef>
        </p:style>
      </p:cxnSp>
      <p:sp>
        <p:nvSpPr>
          <p:cNvPr id="2" name="Marcador de número de diapositiva 1">
            <a:extLst>
              <a:ext uri="{FF2B5EF4-FFF2-40B4-BE49-F238E27FC236}">
                <a16:creationId xmlns:a16="http://schemas.microsoft.com/office/drawing/2014/main" id="{F5557366-FEAA-AB4A-BBDA-52E361161B77}"/>
              </a:ext>
            </a:extLst>
          </p:cNvPr>
          <p:cNvSpPr>
            <a:spLocks noGrp="1"/>
          </p:cNvSpPr>
          <p:nvPr>
            <p:ph type="sldNum" sz="quarter" idx="14"/>
          </p:nvPr>
        </p:nvSpPr>
        <p:spPr/>
        <p:txBody>
          <a:bodyPr/>
          <a:lstStyle/>
          <a:p>
            <a:fld id="{65BC6105-8ECF-422C-9438-6249158F5CCB}" type="slidenum">
              <a:rPr lang="en-CA" smtClean="0"/>
              <a:pPr/>
              <a:t>9</a:t>
            </a:fld>
            <a:endParaRPr lang="en-CA" dirty="0"/>
          </a:p>
        </p:txBody>
      </p:sp>
      <p:sp>
        <p:nvSpPr>
          <p:cNvPr id="37" name="Rectangle 36">
            <a:extLst>
              <a:ext uri="{FF2B5EF4-FFF2-40B4-BE49-F238E27FC236}">
                <a16:creationId xmlns:a16="http://schemas.microsoft.com/office/drawing/2014/main" id="{332E5B35-1043-499F-8FDA-98F398F9A893}"/>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471435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CA" dirty="0">
                <a:solidFill>
                  <a:srgbClr val="65723A"/>
                </a:solidFill>
              </a:rPr>
              <a:t>Protecting yourself</a:t>
            </a:r>
            <a:r>
              <a:rPr lang="en-CA" dirty="0"/>
              <a:t>	</a:t>
            </a:r>
          </a:p>
        </p:txBody>
      </p:sp>
      <p:sp>
        <p:nvSpPr>
          <p:cNvPr id="8" name="Text Placeholder 7"/>
          <p:cNvSpPr>
            <a:spLocks noGrp="1"/>
          </p:cNvSpPr>
          <p:nvPr>
            <p:ph type="body" sz="quarter" idx="18"/>
          </p:nvPr>
        </p:nvSpPr>
        <p:spPr>
          <a:xfrm>
            <a:off x="323529" y="948882"/>
            <a:ext cx="6091786" cy="5060032"/>
          </a:xfrm>
        </p:spPr>
        <p:txBody>
          <a:bodyPr>
            <a:noAutofit/>
          </a:bodyPr>
          <a:lstStyle/>
          <a:p>
            <a:pPr>
              <a:lnSpc>
                <a:spcPct val="120000"/>
              </a:lnSpc>
            </a:pPr>
            <a:r>
              <a:rPr lang="en-US" altLang="en-US" sz="2000" dirty="0"/>
              <a:t>Make sure websites are secure before transmitting any of your personal information.</a:t>
            </a:r>
          </a:p>
          <a:p>
            <a:pPr marL="0" indent="0">
              <a:lnSpc>
                <a:spcPct val="120000"/>
              </a:lnSpc>
              <a:buNone/>
            </a:pPr>
            <a:endParaRPr lang="en-US" altLang="en-US" sz="2000" dirty="0"/>
          </a:p>
          <a:p>
            <a:pPr>
              <a:lnSpc>
                <a:spcPct val="120000"/>
              </a:lnSpc>
            </a:pPr>
            <a:r>
              <a:rPr lang="en-US" altLang="en-US" sz="2000" dirty="0"/>
              <a:t>Delete emails that ask for personal information. </a:t>
            </a:r>
          </a:p>
          <a:p>
            <a:pPr marL="0" indent="0">
              <a:lnSpc>
                <a:spcPct val="120000"/>
              </a:lnSpc>
              <a:buNone/>
            </a:pPr>
            <a:endParaRPr lang="en-US" altLang="en-US" sz="2000" dirty="0"/>
          </a:p>
          <a:p>
            <a:pPr>
              <a:lnSpc>
                <a:spcPct val="120000"/>
              </a:lnSpc>
            </a:pPr>
            <a:r>
              <a:rPr lang="en-US" altLang="en-US" sz="2000" dirty="0"/>
              <a:t>Spot fake companies.  If an email starts with Dear Customer it is most likely fake.  Any company that you do business with will include your proper name</a:t>
            </a:r>
          </a:p>
        </p:txBody>
      </p:sp>
      <p:pic>
        <p:nvPicPr>
          <p:cNvPr id="4" name="Imagen 3">
            <a:extLst>
              <a:ext uri="{FF2B5EF4-FFF2-40B4-BE49-F238E27FC236}">
                <a16:creationId xmlns:a16="http://schemas.microsoft.com/office/drawing/2014/main" id="{B37D9E2C-66CD-EC45-BA83-E14C0AEB0AD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4068" r="49381"/>
          <a:stretch/>
        </p:blipFill>
        <p:spPr>
          <a:xfrm>
            <a:off x="6745893" y="0"/>
            <a:ext cx="2398107" cy="6021287"/>
          </a:xfrm>
          <a:prstGeom prst="rect">
            <a:avLst/>
          </a:prstGeom>
        </p:spPr>
      </p:pic>
      <p:sp>
        <p:nvSpPr>
          <p:cNvPr id="5" name="Rectángulo 4">
            <a:extLst>
              <a:ext uri="{FF2B5EF4-FFF2-40B4-BE49-F238E27FC236}">
                <a16:creationId xmlns:a16="http://schemas.microsoft.com/office/drawing/2014/main" id="{93C589B6-FF6F-C24D-B02D-58365FE3D56F}"/>
              </a:ext>
            </a:extLst>
          </p:cNvPr>
          <p:cNvSpPr/>
          <p:nvPr/>
        </p:nvSpPr>
        <p:spPr>
          <a:xfrm>
            <a:off x="6745894" y="0"/>
            <a:ext cx="2398106"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Marcador de número de diapositiva 1">
            <a:extLst>
              <a:ext uri="{FF2B5EF4-FFF2-40B4-BE49-F238E27FC236}">
                <a16:creationId xmlns:a16="http://schemas.microsoft.com/office/drawing/2014/main" id="{ABB24500-4FCC-BD46-8A3D-510989D4E6E2}"/>
              </a:ext>
            </a:extLst>
          </p:cNvPr>
          <p:cNvSpPr>
            <a:spLocks noGrp="1"/>
          </p:cNvSpPr>
          <p:nvPr>
            <p:ph type="sldNum" sz="quarter" idx="14"/>
          </p:nvPr>
        </p:nvSpPr>
        <p:spPr>
          <a:xfrm>
            <a:off x="8415670" y="6324600"/>
            <a:ext cx="542260" cy="365125"/>
          </a:xfrm>
        </p:spPr>
        <p:txBody>
          <a:bodyPr/>
          <a:lstStyle/>
          <a:p>
            <a:fld id="{65BC6105-8ECF-422C-9438-6249158F5CCB}" type="slidenum">
              <a:rPr lang="en-CA" smtClean="0"/>
              <a:pPr/>
              <a:t>90</a:t>
            </a:fld>
            <a:endParaRPr lang="en-CA" dirty="0"/>
          </a:p>
        </p:txBody>
      </p:sp>
      <p:sp>
        <p:nvSpPr>
          <p:cNvPr id="7" name="Rectangle 6">
            <a:extLst>
              <a:ext uri="{FF2B5EF4-FFF2-40B4-BE49-F238E27FC236}">
                <a16:creationId xmlns:a16="http://schemas.microsoft.com/office/drawing/2014/main" id="{C87B6DD6-7F75-4F0E-A294-FC431746BA78}"/>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763625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CA" dirty="0">
                <a:solidFill>
                  <a:srgbClr val="65723A"/>
                </a:solidFill>
              </a:rPr>
              <a:t>Protecting yourself</a:t>
            </a:r>
            <a:r>
              <a:rPr lang="en-CA" dirty="0"/>
              <a:t>	</a:t>
            </a:r>
          </a:p>
        </p:txBody>
      </p:sp>
      <p:sp>
        <p:nvSpPr>
          <p:cNvPr id="8" name="Text Placeholder 7"/>
          <p:cNvSpPr>
            <a:spLocks noGrp="1"/>
          </p:cNvSpPr>
          <p:nvPr>
            <p:ph type="body" sz="quarter" idx="18"/>
          </p:nvPr>
        </p:nvSpPr>
        <p:spPr>
          <a:xfrm>
            <a:off x="457201" y="985066"/>
            <a:ext cx="6011838" cy="5212533"/>
          </a:xfrm>
        </p:spPr>
        <p:txBody>
          <a:bodyPr>
            <a:noAutofit/>
          </a:bodyPr>
          <a:lstStyle/>
          <a:p>
            <a:r>
              <a:rPr lang="en-US" altLang="en-US" sz="2000" dirty="0"/>
              <a:t>Keep your computer passwords safe.</a:t>
            </a:r>
          </a:p>
          <a:p>
            <a:endParaRPr lang="en-US" altLang="en-US" sz="2000" dirty="0"/>
          </a:p>
          <a:p>
            <a:r>
              <a:rPr lang="en-US" altLang="en-US" sz="2000" dirty="0"/>
              <a:t>Don’t give telemarketers any of your personal information.</a:t>
            </a:r>
          </a:p>
          <a:p>
            <a:endParaRPr lang="en-US" altLang="en-US" sz="2000" dirty="0"/>
          </a:p>
          <a:p>
            <a:r>
              <a:rPr lang="en-US" altLang="en-US" sz="2000" dirty="0"/>
              <a:t>Destroy old documents that contain identity information.</a:t>
            </a:r>
          </a:p>
          <a:p>
            <a:endParaRPr lang="en-US" altLang="en-US" sz="2000" dirty="0"/>
          </a:p>
          <a:p>
            <a:r>
              <a:rPr lang="en-US" altLang="en-US" sz="2000" dirty="0"/>
              <a:t>Be skeptical – if an offer sounds too good to be true, it is!</a:t>
            </a:r>
          </a:p>
          <a:p>
            <a:endParaRPr lang="en-US" altLang="en-US" sz="2000" dirty="0"/>
          </a:p>
          <a:p>
            <a:r>
              <a:rPr lang="en-US" altLang="en-US" sz="2000" dirty="0"/>
              <a:t>Save paper bank records for at least a year</a:t>
            </a:r>
            <a:r>
              <a:rPr lang="en-CA" altLang="en-US" sz="2000" dirty="0"/>
              <a:t>.</a:t>
            </a:r>
          </a:p>
          <a:p>
            <a:pPr marL="285750" lvl="1"/>
            <a:endParaRPr lang="en-US" sz="2000" dirty="0"/>
          </a:p>
          <a:p>
            <a:pPr marL="285750" lvl="1">
              <a:buFont typeface="Arial" panose="020B0604020202020204" pitchFamily="34" charset="0"/>
              <a:buChar char="•"/>
            </a:pPr>
            <a:r>
              <a:rPr lang="en-US" sz="2000" dirty="0"/>
              <a:t>When in doubt call the police fraud line in your area to ask question or file reports.</a:t>
            </a:r>
            <a:endParaRPr lang="en-CA" sz="2000" dirty="0"/>
          </a:p>
        </p:txBody>
      </p:sp>
      <p:pic>
        <p:nvPicPr>
          <p:cNvPr id="4" name="Imagen 3">
            <a:extLst>
              <a:ext uri="{FF2B5EF4-FFF2-40B4-BE49-F238E27FC236}">
                <a16:creationId xmlns:a16="http://schemas.microsoft.com/office/drawing/2014/main" id="{3DC0CB17-CD7D-8842-999B-50B7C056888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1378" r="20620"/>
          <a:stretch/>
        </p:blipFill>
        <p:spPr>
          <a:xfrm>
            <a:off x="6588224" y="-2396"/>
            <a:ext cx="2562385" cy="6020918"/>
          </a:xfrm>
          <a:prstGeom prst="rect">
            <a:avLst/>
          </a:prstGeom>
        </p:spPr>
      </p:pic>
      <p:sp>
        <p:nvSpPr>
          <p:cNvPr id="5" name="Rectángulo 4">
            <a:extLst>
              <a:ext uri="{FF2B5EF4-FFF2-40B4-BE49-F238E27FC236}">
                <a16:creationId xmlns:a16="http://schemas.microsoft.com/office/drawing/2014/main" id="{A36C0849-CB0C-9340-9DE9-461C5CB5F647}"/>
              </a:ext>
            </a:extLst>
          </p:cNvPr>
          <p:cNvSpPr/>
          <p:nvPr/>
        </p:nvSpPr>
        <p:spPr>
          <a:xfrm>
            <a:off x="6588224" y="0"/>
            <a:ext cx="2562385"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Marcador de número de diapositiva 1">
            <a:extLst>
              <a:ext uri="{FF2B5EF4-FFF2-40B4-BE49-F238E27FC236}">
                <a16:creationId xmlns:a16="http://schemas.microsoft.com/office/drawing/2014/main" id="{B86015EE-DA0B-224C-813D-87976BE77666}"/>
              </a:ext>
            </a:extLst>
          </p:cNvPr>
          <p:cNvSpPr>
            <a:spLocks noGrp="1"/>
          </p:cNvSpPr>
          <p:nvPr>
            <p:ph type="sldNum" sz="quarter" idx="14"/>
          </p:nvPr>
        </p:nvSpPr>
        <p:spPr>
          <a:xfrm>
            <a:off x="8415670" y="6324600"/>
            <a:ext cx="542260" cy="365125"/>
          </a:xfrm>
        </p:spPr>
        <p:txBody>
          <a:bodyPr/>
          <a:lstStyle/>
          <a:p>
            <a:fld id="{65BC6105-8ECF-422C-9438-6249158F5CCB}" type="slidenum">
              <a:rPr lang="en-CA" smtClean="0"/>
              <a:pPr/>
              <a:t>91</a:t>
            </a:fld>
            <a:endParaRPr lang="en-CA" dirty="0"/>
          </a:p>
        </p:txBody>
      </p:sp>
      <p:sp>
        <p:nvSpPr>
          <p:cNvPr id="9" name="Rectangle 8">
            <a:extLst>
              <a:ext uri="{FF2B5EF4-FFF2-40B4-BE49-F238E27FC236}">
                <a16:creationId xmlns:a16="http://schemas.microsoft.com/office/drawing/2014/main" id="{1D543FDD-C395-4CC0-A016-D5A015BDE202}"/>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776026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7D87219-85F0-F446-A2C1-612427769C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0229" r="33225"/>
          <a:stretch/>
        </p:blipFill>
        <p:spPr>
          <a:xfrm>
            <a:off x="6745894" y="0"/>
            <a:ext cx="2398106" cy="6021288"/>
          </a:xfrm>
          <a:prstGeom prst="rect">
            <a:avLst/>
          </a:prstGeom>
        </p:spPr>
      </p:pic>
      <p:sp>
        <p:nvSpPr>
          <p:cNvPr id="12" name="Rectángulo 11">
            <a:extLst>
              <a:ext uri="{FF2B5EF4-FFF2-40B4-BE49-F238E27FC236}">
                <a16:creationId xmlns:a16="http://schemas.microsoft.com/office/drawing/2014/main" id="{10288E62-8ED3-9F47-83C2-86D44813BE09}"/>
              </a:ext>
            </a:extLst>
          </p:cNvPr>
          <p:cNvSpPr/>
          <p:nvPr/>
        </p:nvSpPr>
        <p:spPr>
          <a:xfrm>
            <a:off x="6734629" y="0"/>
            <a:ext cx="2398106"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Text Placeholder 2">
            <a:extLst>
              <a:ext uri="{FF2B5EF4-FFF2-40B4-BE49-F238E27FC236}">
                <a16:creationId xmlns:a16="http://schemas.microsoft.com/office/drawing/2014/main" id="{91044324-AE07-084B-8800-9782D4276B18}"/>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Protecting yourself</a:t>
            </a:r>
            <a:endParaRPr lang="en-CA" sz="3500" dirty="0">
              <a:latin typeface="Avenir Black" panose="02000503020000020003" pitchFamily="2" charset="0"/>
            </a:endParaRPr>
          </a:p>
        </p:txBody>
      </p:sp>
      <p:sp>
        <p:nvSpPr>
          <p:cNvPr id="9" name="Content Placeholder 5">
            <a:extLst>
              <a:ext uri="{FF2B5EF4-FFF2-40B4-BE49-F238E27FC236}">
                <a16:creationId xmlns:a16="http://schemas.microsoft.com/office/drawing/2014/main" id="{BF9A643C-57D5-9E42-91B3-D12C414CE1C2}"/>
              </a:ext>
            </a:extLst>
          </p:cNvPr>
          <p:cNvSpPr txBox="1">
            <a:spLocks/>
          </p:cNvSpPr>
          <p:nvPr/>
        </p:nvSpPr>
        <p:spPr>
          <a:xfrm>
            <a:off x="457199" y="1204686"/>
            <a:ext cx="5900058" cy="5032626"/>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nSpc>
                <a:spcPct val="120000"/>
              </a:lnSpc>
              <a:buFont typeface="Arial" panose="020B0604020202020204" pitchFamily="34" charset="0"/>
              <a:buChar char="•"/>
            </a:pPr>
            <a:r>
              <a:rPr lang="en-CA" sz="2000" dirty="0"/>
              <a:t>Write to Manufacturers:  If you are really hoping </a:t>
            </a:r>
            <a:r>
              <a:rPr lang="en-US" altLang="en-US" sz="2000" dirty="0"/>
              <a:t>Keep computer firewalls and spyware up-to-date.</a:t>
            </a:r>
          </a:p>
          <a:p>
            <a:pPr marL="342900" indent="-342900">
              <a:lnSpc>
                <a:spcPct val="120000"/>
              </a:lnSpc>
              <a:buFont typeface="Arial" panose="020B0604020202020204" pitchFamily="34" charset="0"/>
              <a:buChar char="•"/>
            </a:pPr>
            <a:endParaRPr lang="en-US" altLang="en-US" sz="2000" dirty="0"/>
          </a:p>
          <a:p>
            <a:pPr marL="342900" indent="-342900">
              <a:lnSpc>
                <a:spcPct val="120000"/>
              </a:lnSpc>
              <a:buFont typeface="Arial" panose="020B0604020202020204" pitchFamily="34" charset="0"/>
              <a:buChar char="•"/>
            </a:pPr>
            <a:r>
              <a:rPr lang="en-US" altLang="en-US" sz="2000" dirty="0"/>
              <a:t>Make sure websites are secure before transmitting any of your personal information.</a:t>
            </a:r>
          </a:p>
          <a:p>
            <a:pPr marL="342900" indent="-342900">
              <a:lnSpc>
                <a:spcPct val="120000"/>
              </a:lnSpc>
              <a:buFont typeface="Arial" panose="020B0604020202020204" pitchFamily="34" charset="0"/>
              <a:buChar char="•"/>
            </a:pPr>
            <a:endParaRPr lang="en-US" altLang="en-US" sz="2000" dirty="0"/>
          </a:p>
          <a:p>
            <a:pPr marL="342900" indent="-342900">
              <a:lnSpc>
                <a:spcPct val="120000"/>
              </a:lnSpc>
              <a:buFont typeface="Arial" panose="020B0604020202020204" pitchFamily="34" charset="0"/>
              <a:buChar char="•"/>
            </a:pPr>
            <a:r>
              <a:rPr lang="en-US" altLang="en-US" sz="2000" dirty="0"/>
              <a:t>Delete emails that ask for personal information.</a:t>
            </a:r>
          </a:p>
          <a:p>
            <a:pPr>
              <a:lnSpc>
                <a:spcPct val="120000"/>
              </a:lnSpc>
            </a:pPr>
            <a:r>
              <a:rPr lang="en-US" altLang="en-US" sz="2000" dirty="0"/>
              <a:t> </a:t>
            </a:r>
          </a:p>
          <a:p>
            <a:pPr marL="342900" indent="-342900">
              <a:lnSpc>
                <a:spcPct val="120000"/>
              </a:lnSpc>
              <a:buFont typeface="Arial" panose="020B0604020202020204" pitchFamily="34" charset="0"/>
              <a:buChar char="•"/>
            </a:pPr>
            <a:r>
              <a:rPr lang="en-US" altLang="en-US" sz="2000" dirty="0"/>
              <a:t>Spot fake companies.  If an email starts with Dear Customer it is most likely fake.  Any company that you do business with will include your proper name</a:t>
            </a:r>
          </a:p>
          <a:p>
            <a:endParaRPr lang="en-CA" sz="2000" dirty="0"/>
          </a:p>
          <a:p>
            <a:endParaRPr lang="en-CA" dirty="0"/>
          </a:p>
          <a:p>
            <a:endParaRPr lang="en-CA" dirty="0"/>
          </a:p>
        </p:txBody>
      </p:sp>
      <p:sp>
        <p:nvSpPr>
          <p:cNvPr id="7" name="Marcador de número de diapositiva 1">
            <a:extLst>
              <a:ext uri="{FF2B5EF4-FFF2-40B4-BE49-F238E27FC236}">
                <a16:creationId xmlns:a16="http://schemas.microsoft.com/office/drawing/2014/main" id="{E60F7734-9AC1-A245-B60F-8E5036DA65FB}"/>
              </a:ext>
            </a:extLst>
          </p:cNvPr>
          <p:cNvSpPr>
            <a:spLocks noGrp="1"/>
          </p:cNvSpPr>
          <p:nvPr>
            <p:ph type="sldNum" sz="quarter" idx="14"/>
          </p:nvPr>
        </p:nvSpPr>
        <p:spPr>
          <a:xfrm>
            <a:off x="8415670" y="6324600"/>
            <a:ext cx="542260" cy="365125"/>
          </a:xfrm>
        </p:spPr>
        <p:txBody>
          <a:bodyPr/>
          <a:lstStyle/>
          <a:p>
            <a:fld id="{65BC6105-8ECF-422C-9438-6249158F5CCB}" type="slidenum">
              <a:rPr lang="en-CA" smtClean="0"/>
              <a:pPr/>
              <a:t>92</a:t>
            </a:fld>
            <a:endParaRPr lang="en-CA" dirty="0"/>
          </a:p>
        </p:txBody>
      </p:sp>
      <p:sp>
        <p:nvSpPr>
          <p:cNvPr id="11" name="Rectangle 10">
            <a:extLst>
              <a:ext uri="{FF2B5EF4-FFF2-40B4-BE49-F238E27FC236}">
                <a16:creationId xmlns:a16="http://schemas.microsoft.com/office/drawing/2014/main" id="{E7307B15-4E3D-4BF8-AB37-AA97078FE03D}"/>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136087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CA" dirty="0">
                <a:solidFill>
                  <a:srgbClr val="65723A"/>
                </a:solidFill>
              </a:rPr>
              <a:t>Protecting yourself</a:t>
            </a:r>
            <a:r>
              <a:rPr lang="en-CA" dirty="0"/>
              <a:t>	</a:t>
            </a:r>
          </a:p>
        </p:txBody>
      </p:sp>
      <p:sp>
        <p:nvSpPr>
          <p:cNvPr id="8" name="Text Placeholder 7"/>
          <p:cNvSpPr>
            <a:spLocks noGrp="1"/>
          </p:cNvSpPr>
          <p:nvPr>
            <p:ph type="body" sz="quarter" idx="18"/>
          </p:nvPr>
        </p:nvSpPr>
        <p:spPr>
          <a:xfrm>
            <a:off x="323529" y="948882"/>
            <a:ext cx="6091786" cy="5060032"/>
          </a:xfrm>
        </p:spPr>
        <p:txBody>
          <a:bodyPr>
            <a:noAutofit/>
          </a:bodyPr>
          <a:lstStyle/>
          <a:p>
            <a:pPr>
              <a:lnSpc>
                <a:spcPct val="120000"/>
              </a:lnSpc>
            </a:pPr>
            <a:r>
              <a:rPr lang="en-US" altLang="en-US" sz="2000" dirty="0"/>
              <a:t>Limit the number of credit cards you hold. </a:t>
            </a:r>
          </a:p>
          <a:p>
            <a:pPr>
              <a:lnSpc>
                <a:spcPct val="120000"/>
              </a:lnSpc>
            </a:pPr>
            <a:endParaRPr lang="en-US" altLang="en-US" sz="2000" dirty="0"/>
          </a:p>
          <a:p>
            <a:pPr>
              <a:lnSpc>
                <a:spcPct val="120000"/>
              </a:lnSpc>
            </a:pPr>
            <a:r>
              <a:rPr lang="en-US" altLang="en-US" sz="2000" dirty="0"/>
              <a:t>Check your credit report once a year.  This is free if you contact the credit bureau once a year and ask them to mail it to you. If you want an electronic instant copy, there is usually a fee.</a:t>
            </a:r>
          </a:p>
          <a:p>
            <a:pPr>
              <a:lnSpc>
                <a:spcPct val="120000"/>
              </a:lnSpc>
            </a:pPr>
            <a:endParaRPr lang="en-US" altLang="en-US" sz="2000" dirty="0"/>
          </a:p>
          <a:p>
            <a:pPr>
              <a:lnSpc>
                <a:spcPct val="120000"/>
              </a:lnSpc>
            </a:pPr>
            <a:r>
              <a:rPr lang="en-US" altLang="en-US" sz="2000" dirty="0"/>
              <a:t>Keep computer firewalls and spyware up-to-date.</a:t>
            </a:r>
          </a:p>
        </p:txBody>
      </p:sp>
      <p:pic>
        <p:nvPicPr>
          <p:cNvPr id="4" name="Imagen 3">
            <a:extLst>
              <a:ext uri="{FF2B5EF4-FFF2-40B4-BE49-F238E27FC236}">
                <a16:creationId xmlns:a16="http://schemas.microsoft.com/office/drawing/2014/main" id="{B37D9E2C-66CD-EC45-BA83-E14C0AEB0AD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4068" r="49381"/>
          <a:stretch/>
        </p:blipFill>
        <p:spPr>
          <a:xfrm>
            <a:off x="6745893" y="0"/>
            <a:ext cx="2398107" cy="6021287"/>
          </a:xfrm>
          <a:prstGeom prst="rect">
            <a:avLst/>
          </a:prstGeom>
        </p:spPr>
      </p:pic>
      <p:sp>
        <p:nvSpPr>
          <p:cNvPr id="5" name="Rectángulo 4">
            <a:extLst>
              <a:ext uri="{FF2B5EF4-FFF2-40B4-BE49-F238E27FC236}">
                <a16:creationId xmlns:a16="http://schemas.microsoft.com/office/drawing/2014/main" id="{93C589B6-FF6F-C24D-B02D-58365FE3D56F}"/>
              </a:ext>
            </a:extLst>
          </p:cNvPr>
          <p:cNvSpPr/>
          <p:nvPr/>
        </p:nvSpPr>
        <p:spPr>
          <a:xfrm>
            <a:off x="6745894" y="0"/>
            <a:ext cx="2398106"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Marcador de número de diapositiva 1">
            <a:extLst>
              <a:ext uri="{FF2B5EF4-FFF2-40B4-BE49-F238E27FC236}">
                <a16:creationId xmlns:a16="http://schemas.microsoft.com/office/drawing/2014/main" id="{1EE4175A-123E-674D-8A6B-1D01F4373F75}"/>
              </a:ext>
            </a:extLst>
          </p:cNvPr>
          <p:cNvSpPr>
            <a:spLocks noGrp="1"/>
          </p:cNvSpPr>
          <p:nvPr>
            <p:ph type="sldNum" sz="quarter" idx="14"/>
          </p:nvPr>
        </p:nvSpPr>
        <p:spPr>
          <a:xfrm>
            <a:off x="8415670" y="6324600"/>
            <a:ext cx="542260" cy="365125"/>
          </a:xfrm>
        </p:spPr>
        <p:txBody>
          <a:bodyPr/>
          <a:lstStyle/>
          <a:p>
            <a:fld id="{65BC6105-8ECF-422C-9438-6249158F5CCB}" type="slidenum">
              <a:rPr lang="en-CA" smtClean="0"/>
              <a:pPr/>
              <a:t>93</a:t>
            </a:fld>
            <a:endParaRPr lang="en-CA" dirty="0"/>
          </a:p>
        </p:txBody>
      </p:sp>
      <p:sp>
        <p:nvSpPr>
          <p:cNvPr id="9" name="Rectangle 8">
            <a:extLst>
              <a:ext uri="{FF2B5EF4-FFF2-40B4-BE49-F238E27FC236}">
                <a16:creationId xmlns:a16="http://schemas.microsoft.com/office/drawing/2014/main" id="{82D1089D-7AEE-4A0C-939B-B8D7998CAB83}"/>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698643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DC0CB17-CD7D-8842-999B-50B7C056888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 r="1"/>
          <a:stretch/>
        </p:blipFill>
        <p:spPr>
          <a:xfrm>
            <a:off x="0" y="-2396"/>
            <a:ext cx="9150609" cy="6020918"/>
          </a:xfrm>
          <a:prstGeom prst="rect">
            <a:avLst/>
          </a:prstGeom>
        </p:spPr>
      </p:pic>
      <p:sp>
        <p:nvSpPr>
          <p:cNvPr id="5" name="Rectángulo 4">
            <a:extLst>
              <a:ext uri="{FF2B5EF4-FFF2-40B4-BE49-F238E27FC236}">
                <a16:creationId xmlns:a16="http://schemas.microsoft.com/office/drawing/2014/main" id="{A36C0849-CB0C-9340-9DE9-461C5CB5F647}"/>
              </a:ext>
            </a:extLst>
          </p:cNvPr>
          <p:cNvSpPr/>
          <p:nvPr/>
        </p:nvSpPr>
        <p:spPr>
          <a:xfrm>
            <a:off x="0" y="0"/>
            <a:ext cx="9144000"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Text Placeholder 2"/>
          <p:cNvSpPr>
            <a:spLocks noGrp="1"/>
          </p:cNvSpPr>
          <p:nvPr>
            <p:ph type="body" sz="quarter" idx="11"/>
          </p:nvPr>
        </p:nvSpPr>
        <p:spPr/>
        <p:txBody>
          <a:bodyPr/>
          <a:lstStyle/>
          <a:p>
            <a:r>
              <a:rPr lang="en-CA" dirty="0">
                <a:solidFill>
                  <a:schemeClr val="bg1"/>
                </a:solidFill>
              </a:rPr>
              <a:t>Protecting yourself	</a:t>
            </a:r>
          </a:p>
        </p:txBody>
      </p:sp>
      <p:sp>
        <p:nvSpPr>
          <p:cNvPr id="8" name="Text Placeholder 7"/>
          <p:cNvSpPr>
            <a:spLocks noGrp="1"/>
          </p:cNvSpPr>
          <p:nvPr>
            <p:ph type="body" sz="quarter" idx="18"/>
          </p:nvPr>
        </p:nvSpPr>
        <p:spPr>
          <a:xfrm>
            <a:off x="457200" y="1560240"/>
            <a:ext cx="8229599" cy="3313978"/>
          </a:xfrm>
        </p:spPr>
        <p:txBody>
          <a:bodyPr>
            <a:noAutofit/>
          </a:bodyPr>
          <a:lstStyle/>
          <a:p>
            <a:pPr marL="0" indent="0" algn="ctr">
              <a:lnSpc>
                <a:spcPct val="150000"/>
              </a:lnSpc>
              <a:buNone/>
            </a:pPr>
            <a:r>
              <a:rPr lang="en-US" altLang="en-US" sz="2400" dirty="0">
                <a:solidFill>
                  <a:schemeClr val="bg1"/>
                </a:solidFill>
              </a:rPr>
              <a:t>REVENUE CANADA DOES NOT EMAIL CITIZENS REQUESTING YOU SEND THEM MONEY OR THAT THEY HAVE A REFUND CHEQUE FOR YOU.  IF YOU GET ONE OF THESE BE SUSPICIOUS AND DO NOT RESPOND. </a:t>
            </a:r>
            <a:br>
              <a:rPr lang="en-US" altLang="en-US" sz="2400" dirty="0">
                <a:solidFill>
                  <a:schemeClr val="bg1"/>
                </a:solidFill>
              </a:rPr>
            </a:br>
            <a:r>
              <a:rPr lang="en-US" altLang="en-US" sz="2400" dirty="0">
                <a:solidFill>
                  <a:schemeClr val="bg1"/>
                </a:solidFill>
              </a:rPr>
              <a:t>IF IN DOUBT CONTACT REVENUE CANADA DIRECTLY FOR ASSISTANCE AND/OR TO REPORT THE </a:t>
            </a:r>
            <a:br>
              <a:rPr lang="en-US" altLang="en-US" sz="2400" dirty="0">
                <a:solidFill>
                  <a:schemeClr val="bg1"/>
                </a:solidFill>
              </a:rPr>
            </a:br>
            <a:r>
              <a:rPr lang="en-US" altLang="en-US" sz="2400" dirty="0">
                <a:solidFill>
                  <a:schemeClr val="bg1"/>
                </a:solidFill>
              </a:rPr>
              <a:t>SUSPICIOUS EMAIL.</a:t>
            </a:r>
          </a:p>
        </p:txBody>
      </p:sp>
      <p:sp>
        <p:nvSpPr>
          <p:cNvPr id="7" name="Marcador de número de diapositiva 1">
            <a:extLst>
              <a:ext uri="{FF2B5EF4-FFF2-40B4-BE49-F238E27FC236}">
                <a16:creationId xmlns:a16="http://schemas.microsoft.com/office/drawing/2014/main" id="{09FDAF31-D979-654C-8DEE-2B816ED0A8A2}"/>
              </a:ext>
            </a:extLst>
          </p:cNvPr>
          <p:cNvSpPr>
            <a:spLocks noGrp="1"/>
          </p:cNvSpPr>
          <p:nvPr>
            <p:ph type="sldNum" sz="quarter" idx="14"/>
          </p:nvPr>
        </p:nvSpPr>
        <p:spPr>
          <a:xfrm>
            <a:off x="8415670" y="6324600"/>
            <a:ext cx="542260" cy="365125"/>
          </a:xfrm>
        </p:spPr>
        <p:txBody>
          <a:bodyPr/>
          <a:lstStyle/>
          <a:p>
            <a:fld id="{65BC6105-8ECF-422C-9438-6249158F5CCB}" type="slidenum">
              <a:rPr lang="en-CA" smtClean="0"/>
              <a:pPr/>
              <a:t>94</a:t>
            </a:fld>
            <a:endParaRPr lang="en-CA" dirty="0"/>
          </a:p>
        </p:txBody>
      </p:sp>
      <p:sp>
        <p:nvSpPr>
          <p:cNvPr id="9" name="Rectangle 8">
            <a:extLst>
              <a:ext uri="{FF2B5EF4-FFF2-40B4-BE49-F238E27FC236}">
                <a16:creationId xmlns:a16="http://schemas.microsoft.com/office/drawing/2014/main" id="{A23C1B3C-8DC4-4958-BE87-A8CC1789D9D0}"/>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018746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5C745F6-21CF-CA40-8ABF-14A0008BDCC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Protecting yourself:</a:t>
            </a:r>
            <a:endParaRPr lang="en-CA" sz="3500" dirty="0">
              <a:latin typeface="Avenir Black" panose="02000503020000020003" pitchFamily="2" charset="0"/>
            </a:endParaRPr>
          </a:p>
        </p:txBody>
      </p:sp>
      <p:sp>
        <p:nvSpPr>
          <p:cNvPr id="8" name="Rectángulo 7">
            <a:extLst>
              <a:ext uri="{FF2B5EF4-FFF2-40B4-BE49-F238E27FC236}">
                <a16:creationId xmlns:a16="http://schemas.microsoft.com/office/drawing/2014/main" id="{67DD9424-2A97-5E46-899A-96A85BEEEB55}"/>
              </a:ext>
            </a:extLst>
          </p:cNvPr>
          <p:cNvSpPr/>
          <p:nvPr/>
        </p:nvSpPr>
        <p:spPr>
          <a:xfrm>
            <a:off x="457198" y="885182"/>
            <a:ext cx="6872515"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I’ve been hacked, now what?</a:t>
            </a:r>
            <a:endParaRPr lang="es-MX" sz="3600" b="1" dirty="0">
              <a:solidFill>
                <a:srgbClr val="952D1A"/>
              </a:solidFill>
              <a:latin typeface="Avenir Heavy" panose="02000503020000020003" pitchFamily="2" charset="0"/>
            </a:endParaRPr>
          </a:p>
        </p:txBody>
      </p:sp>
      <p:pic>
        <p:nvPicPr>
          <p:cNvPr id="5" name="Imagen 4">
            <a:extLst>
              <a:ext uri="{FF2B5EF4-FFF2-40B4-BE49-F238E27FC236}">
                <a16:creationId xmlns:a16="http://schemas.microsoft.com/office/drawing/2014/main" id="{81538AE6-8D68-AA4C-AFC2-11C607E9FC8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54406" r="20620"/>
          <a:stretch/>
        </p:blipFill>
        <p:spPr>
          <a:xfrm>
            <a:off x="6865257" y="-2396"/>
            <a:ext cx="2285352" cy="6020918"/>
          </a:xfrm>
          <a:prstGeom prst="rect">
            <a:avLst/>
          </a:prstGeom>
        </p:spPr>
      </p:pic>
      <p:sp>
        <p:nvSpPr>
          <p:cNvPr id="6" name="Rectángulo 5">
            <a:extLst>
              <a:ext uri="{FF2B5EF4-FFF2-40B4-BE49-F238E27FC236}">
                <a16:creationId xmlns:a16="http://schemas.microsoft.com/office/drawing/2014/main" id="{87CEF29F-8564-1740-9030-80BD10955D74}"/>
              </a:ext>
            </a:extLst>
          </p:cNvPr>
          <p:cNvSpPr/>
          <p:nvPr/>
        </p:nvSpPr>
        <p:spPr>
          <a:xfrm>
            <a:off x="6865257" y="0"/>
            <a:ext cx="2278743"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Text Placeholder 7">
            <a:extLst>
              <a:ext uri="{FF2B5EF4-FFF2-40B4-BE49-F238E27FC236}">
                <a16:creationId xmlns:a16="http://schemas.microsoft.com/office/drawing/2014/main" id="{67C962D6-EEB4-9C42-80C9-6C4CCFC4789A}"/>
              </a:ext>
            </a:extLst>
          </p:cNvPr>
          <p:cNvSpPr txBox="1">
            <a:spLocks/>
          </p:cNvSpPr>
          <p:nvPr/>
        </p:nvSpPr>
        <p:spPr>
          <a:xfrm>
            <a:off x="457200" y="1872343"/>
            <a:ext cx="6408057" cy="4147457"/>
          </a:xfrm>
          <a:prstGeom prst="rect">
            <a:avLst/>
          </a:prstGeom>
        </p:spPr>
        <p:txBody>
          <a:bodyPr vert="horz" lIns="91440" tIns="45720" rIns="91440" bIns="45720" rtlCol="0">
            <a:no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spcBef>
                <a:spcPts val="0"/>
              </a:spcBef>
            </a:pPr>
            <a:r>
              <a:rPr lang="en-CA" altLang="en-US" sz="2000" dirty="0">
                <a:solidFill>
                  <a:schemeClr val="accent1">
                    <a:lumMod val="75000"/>
                    <a:lumOff val="25000"/>
                  </a:schemeClr>
                </a:solidFill>
              </a:rPr>
              <a:t>Contact your financial institution(s) and credit card companies immediately.</a:t>
            </a:r>
          </a:p>
          <a:p>
            <a:pPr>
              <a:lnSpc>
                <a:spcPct val="120000"/>
              </a:lnSpc>
              <a:spcBef>
                <a:spcPts val="0"/>
              </a:spcBef>
            </a:pPr>
            <a:endParaRPr lang="en-CA" altLang="en-US" sz="2000" dirty="0">
              <a:solidFill>
                <a:schemeClr val="accent1">
                  <a:lumMod val="75000"/>
                  <a:lumOff val="25000"/>
                </a:schemeClr>
              </a:solidFill>
            </a:endParaRPr>
          </a:p>
          <a:p>
            <a:pPr>
              <a:lnSpc>
                <a:spcPct val="120000"/>
              </a:lnSpc>
              <a:spcBef>
                <a:spcPts val="0"/>
              </a:spcBef>
            </a:pPr>
            <a:r>
              <a:rPr lang="en-CA" altLang="en-US" sz="2000" dirty="0">
                <a:solidFill>
                  <a:schemeClr val="accent1">
                    <a:lumMod val="75000"/>
                    <a:lumOff val="25000"/>
                  </a:schemeClr>
                </a:solidFill>
              </a:rPr>
              <a:t>Notify Canada’s credit bureaus (Equifax Canada at </a:t>
            </a:r>
            <a:r>
              <a:rPr lang="en-CA" altLang="en-US" sz="2000" u="sng" dirty="0" err="1">
                <a:solidFill>
                  <a:srgbClr val="952D1A"/>
                </a:solidFill>
              </a:rPr>
              <a:t>www.equifax.ca</a:t>
            </a:r>
            <a:r>
              <a:rPr lang="en-CA" altLang="en-US" sz="2000" dirty="0">
                <a:solidFill>
                  <a:srgbClr val="952D1A"/>
                </a:solidFill>
              </a:rPr>
              <a:t> </a:t>
            </a:r>
            <a:r>
              <a:rPr lang="en-CA" altLang="en-US" sz="2000" dirty="0">
                <a:solidFill>
                  <a:schemeClr val="accent1">
                    <a:lumMod val="75000"/>
                    <a:lumOff val="25000"/>
                  </a:schemeClr>
                </a:solidFill>
              </a:rPr>
              <a:t>and TransUnion Canada at </a:t>
            </a:r>
            <a:r>
              <a:rPr lang="en-CA" altLang="en-US" sz="2000" u="sng" dirty="0">
                <a:solidFill>
                  <a:schemeClr val="accent1">
                    <a:lumMod val="75000"/>
                    <a:lumOff val="25000"/>
                  </a:schemeClr>
                </a:solidFill>
                <a:hlinkClick r:id="rId5"/>
              </a:rPr>
              <a:t>www.transunion.ca</a:t>
            </a:r>
            <a:r>
              <a:rPr lang="en-CA" altLang="en-US" sz="2000" dirty="0">
                <a:solidFill>
                  <a:schemeClr val="accent1">
                    <a:lumMod val="75000"/>
                    <a:lumOff val="25000"/>
                  </a:schemeClr>
                </a:solidFill>
              </a:rPr>
              <a:t>). </a:t>
            </a:r>
            <a:endParaRPr lang="en-CA" sz="2000" dirty="0"/>
          </a:p>
        </p:txBody>
      </p:sp>
      <p:sp>
        <p:nvSpPr>
          <p:cNvPr id="9" name="Marcador de número de diapositiva 1">
            <a:extLst>
              <a:ext uri="{FF2B5EF4-FFF2-40B4-BE49-F238E27FC236}">
                <a16:creationId xmlns:a16="http://schemas.microsoft.com/office/drawing/2014/main" id="{0F46554F-12DC-B049-B9C3-073322CD4612}"/>
              </a:ext>
            </a:extLst>
          </p:cNvPr>
          <p:cNvSpPr>
            <a:spLocks noGrp="1"/>
          </p:cNvSpPr>
          <p:nvPr>
            <p:ph type="sldNum" sz="quarter" idx="14"/>
          </p:nvPr>
        </p:nvSpPr>
        <p:spPr>
          <a:xfrm>
            <a:off x="8415670" y="6324600"/>
            <a:ext cx="542260" cy="365125"/>
          </a:xfrm>
        </p:spPr>
        <p:txBody>
          <a:bodyPr/>
          <a:lstStyle/>
          <a:p>
            <a:fld id="{65BC6105-8ECF-422C-9438-6249158F5CCB}" type="slidenum">
              <a:rPr lang="en-CA" smtClean="0"/>
              <a:pPr/>
              <a:t>95</a:t>
            </a:fld>
            <a:endParaRPr lang="en-CA" dirty="0"/>
          </a:p>
        </p:txBody>
      </p:sp>
      <p:sp>
        <p:nvSpPr>
          <p:cNvPr id="11" name="Rectangle 10">
            <a:extLst>
              <a:ext uri="{FF2B5EF4-FFF2-40B4-BE49-F238E27FC236}">
                <a16:creationId xmlns:a16="http://schemas.microsoft.com/office/drawing/2014/main" id="{619B0B76-6AB0-41EA-A481-15120A06E408}"/>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137322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5C745F6-21CF-CA40-8ABF-14A0008BDCCD}"/>
              </a:ext>
            </a:extLst>
          </p:cNvPr>
          <p:cNvSpPr>
            <a:spLocks noGrp="1"/>
          </p:cNvSpPr>
          <p:nvPr>
            <p:ph type="body" sz="quarter" idx="11"/>
          </p:nvPr>
        </p:nvSpPr>
        <p:spPr>
          <a:xfrm>
            <a:off x="457200" y="188640"/>
            <a:ext cx="8229600" cy="696542"/>
          </a:xfrm>
        </p:spPr>
        <p:txBody>
          <a:bodyPr>
            <a:normAutofit lnSpcReduction="10000"/>
          </a:bodyPr>
          <a:lstStyle/>
          <a:p>
            <a:r>
              <a:rPr lang="en-CA" sz="4000" dirty="0">
                <a:latin typeface="Avenir Black" panose="02000503020000020003" pitchFamily="2" charset="0"/>
              </a:rPr>
              <a:t>Protecting yourself:</a:t>
            </a:r>
            <a:endParaRPr lang="en-CA" sz="3500" dirty="0">
              <a:latin typeface="Avenir Black" panose="02000503020000020003" pitchFamily="2" charset="0"/>
            </a:endParaRPr>
          </a:p>
        </p:txBody>
      </p:sp>
      <p:sp>
        <p:nvSpPr>
          <p:cNvPr id="8" name="Rectángulo 7">
            <a:extLst>
              <a:ext uri="{FF2B5EF4-FFF2-40B4-BE49-F238E27FC236}">
                <a16:creationId xmlns:a16="http://schemas.microsoft.com/office/drawing/2014/main" id="{67DD9424-2A97-5E46-899A-96A85BEEEB55}"/>
              </a:ext>
            </a:extLst>
          </p:cNvPr>
          <p:cNvSpPr/>
          <p:nvPr/>
        </p:nvSpPr>
        <p:spPr>
          <a:xfrm>
            <a:off x="457198" y="885182"/>
            <a:ext cx="6872515" cy="646331"/>
          </a:xfrm>
          <a:prstGeom prst="rect">
            <a:avLst/>
          </a:prstGeom>
        </p:spPr>
        <p:txBody>
          <a:bodyPr wrap="square" anchor="ctr">
            <a:spAutoFit/>
          </a:bodyPr>
          <a:lstStyle/>
          <a:p>
            <a:r>
              <a:rPr lang="en-CA" sz="3600" b="1" dirty="0">
                <a:solidFill>
                  <a:srgbClr val="952D1A"/>
                </a:solidFill>
                <a:latin typeface="Avenir Heavy" panose="02000503020000020003" pitchFamily="2" charset="0"/>
              </a:rPr>
              <a:t>I’ve been hacked, now what?</a:t>
            </a:r>
            <a:endParaRPr lang="es-MX" sz="3600" b="1" dirty="0">
              <a:solidFill>
                <a:srgbClr val="952D1A"/>
              </a:solidFill>
              <a:latin typeface="Avenir Heavy" panose="02000503020000020003" pitchFamily="2" charset="0"/>
            </a:endParaRPr>
          </a:p>
        </p:txBody>
      </p:sp>
      <p:pic>
        <p:nvPicPr>
          <p:cNvPr id="5" name="Imagen 4">
            <a:extLst>
              <a:ext uri="{FF2B5EF4-FFF2-40B4-BE49-F238E27FC236}">
                <a16:creationId xmlns:a16="http://schemas.microsoft.com/office/drawing/2014/main" id="{81538AE6-8D68-AA4C-AFC2-11C607E9FC8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54406" r="20620"/>
          <a:stretch/>
        </p:blipFill>
        <p:spPr>
          <a:xfrm>
            <a:off x="6865257" y="-2396"/>
            <a:ext cx="2285352" cy="6020918"/>
          </a:xfrm>
          <a:prstGeom prst="rect">
            <a:avLst/>
          </a:prstGeom>
        </p:spPr>
      </p:pic>
      <p:sp>
        <p:nvSpPr>
          <p:cNvPr id="6" name="Rectángulo 5">
            <a:extLst>
              <a:ext uri="{FF2B5EF4-FFF2-40B4-BE49-F238E27FC236}">
                <a16:creationId xmlns:a16="http://schemas.microsoft.com/office/drawing/2014/main" id="{87CEF29F-8564-1740-9030-80BD10955D74}"/>
              </a:ext>
            </a:extLst>
          </p:cNvPr>
          <p:cNvSpPr/>
          <p:nvPr/>
        </p:nvSpPr>
        <p:spPr>
          <a:xfrm>
            <a:off x="6865257" y="0"/>
            <a:ext cx="2278743" cy="6021288"/>
          </a:xfrm>
          <a:prstGeom prst="rect">
            <a:avLst/>
          </a:prstGeom>
          <a:solidFill>
            <a:srgbClr val="5D73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Text Placeholder 7">
            <a:extLst>
              <a:ext uri="{FF2B5EF4-FFF2-40B4-BE49-F238E27FC236}">
                <a16:creationId xmlns:a16="http://schemas.microsoft.com/office/drawing/2014/main" id="{67C962D6-EEB4-9C42-80C9-6C4CCFC4789A}"/>
              </a:ext>
            </a:extLst>
          </p:cNvPr>
          <p:cNvSpPr txBox="1">
            <a:spLocks/>
          </p:cNvSpPr>
          <p:nvPr/>
        </p:nvSpPr>
        <p:spPr>
          <a:xfrm>
            <a:off x="457200" y="1872343"/>
            <a:ext cx="6408057" cy="4147457"/>
          </a:xfrm>
          <a:prstGeom prst="rect">
            <a:avLst/>
          </a:prstGeom>
        </p:spPr>
        <p:txBody>
          <a:bodyPr vert="horz" lIns="91440" tIns="45720" rIns="91440" bIns="45720" rtlCol="0">
            <a:noAutofit/>
          </a:bodyPr>
          <a:lstStyle>
            <a:lvl1pPr marL="285750" indent="-285750" algn="l" defTabSz="914400" rtl="0" eaLnBrk="1" latinLnBrk="0" hangingPunct="1">
              <a:spcBef>
                <a:spcPct val="20000"/>
              </a:spcBef>
              <a:buFont typeface="Arial" pitchFamily="34" charset="0"/>
              <a:buChar char="•"/>
              <a:defRPr sz="1400" b="0" i="0" kern="1200" cap="none" baseline="0">
                <a:solidFill>
                  <a:srgbClr val="000000"/>
                </a:solidFill>
                <a:latin typeface="Avenir Book" panose="02000503020000020003" pitchFamily="2" charset="0"/>
                <a:ea typeface="+mn-ea"/>
                <a:cs typeface="Univers Light" panose="020F0302020204030204" pitchFamily="34" charset="0"/>
              </a:defRPr>
            </a:lvl1pPr>
            <a:lvl2pPr marL="742950" indent="-28575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2pPr>
            <a:lvl3pPr marL="1143000" indent="-228600" algn="l" defTabSz="914400" rtl="0" eaLnBrk="1" latinLnBrk="0" hangingPunct="1">
              <a:spcBef>
                <a:spcPct val="20000"/>
              </a:spcBef>
              <a:buFont typeface="Wingdings" pitchFamily="2" charset="2"/>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3pPr>
            <a:lvl4pPr marL="1600200" indent="-228600" algn="l" defTabSz="914400" rtl="0" eaLnBrk="1" latinLnBrk="0" hangingPunct="1">
              <a:spcBef>
                <a:spcPct val="20000"/>
              </a:spcBef>
              <a:buFont typeface="Arial" pitchFamily="34" charset="0"/>
              <a:buChar char="•"/>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4pPr>
            <a:lvl5pPr marL="2057400" indent="-228600" algn="l" defTabSz="914400" rtl="0" eaLnBrk="1" latinLnBrk="0" hangingPunct="1">
              <a:spcBef>
                <a:spcPct val="20000"/>
              </a:spcBef>
              <a:buFont typeface="Courier New" pitchFamily="49" charset="0"/>
              <a:buChar char="o"/>
              <a:defRPr sz="1400" b="0" i="0" kern="1200" baseline="0">
                <a:solidFill>
                  <a:schemeClr val="accent1">
                    <a:lumMod val="75000"/>
                    <a:lumOff val="25000"/>
                  </a:schemeClr>
                </a:solidFill>
                <a:latin typeface="Avenir Book" panose="02000503020000020003" pitchFamily="2" charset="0"/>
                <a:ea typeface="+mn-ea"/>
                <a:cs typeface="Univers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spcBef>
                <a:spcPts val="0"/>
              </a:spcBef>
            </a:pPr>
            <a:r>
              <a:rPr lang="en-CA" altLang="en-US" sz="2000" dirty="0">
                <a:solidFill>
                  <a:schemeClr val="accent1">
                    <a:lumMod val="75000"/>
                    <a:lumOff val="25000"/>
                  </a:schemeClr>
                </a:solidFill>
              </a:rPr>
              <a:t>Contact the Canadian Anti-Fraud Centre</a:t>
            </a:r>
          </a:p>
          <a:p>
            <a:pPr>
              <a:lnSpc>
                <a:spcPct val="120000"/>
              </a:lnSpc>
              <a:spcBef>
                <a:spcPts val="0"/>
              </a:spcBef>
            </a:pPr>
            <a:endParaRPr lang="en-CA" altLang="en-US" sz="2000" dirty="0">
              <a:solidFill>
                <a:schemeClr val="accent1">
                  <a:lumMod val="75000"/>
                  <a:lumOff val="25000"/>
                </a:schemeClr>
              </a:solidFill>
            </a:endParaRPr>
          </a:p>
          <a:p>
            <a:pPr>
              <a:lnSpc>
                <a:spcPct val="120000"/>
              </a:lnSpc>
              <a:spcBef>
                <a:spcPts val="0"/>
              </a:spcBef>
            </a:pPr>
            <a:r>
              <a:rPr lang="en-CA" altLang="en-US" sz="2000" dirty="0">
                <a:solidFill>
                  <a:schemeClr val="accent1">
                    <a:lumMod val="75000"/>
                    <a:lumOff val="25000"/>
                  </a:schemeClr>
                </a:solidFill>
              </a:rPr>
              <a:t>Notify your local police as soon as you are  aware </a:t>
            </a:r>
            <a:br>
              <a:rPr lang="en-CA" altLang="en-US" sz="2000" dirty="0">
                <a:solidFill>
                  <a:schemeClr val="accent1">
                    <a:lumMod val="75000"/>
                    <a:lumOff val="25000"/>
                  </a:schemeClr>
                </a:solidFill>
              </a:rPr>
            </a:br>
            <a:r>
              <a:rPr lang="en-CA" altLang="en-US" sz="2000" dirty="0">
                <a:solidFill>
                  <a:schemeClr val="accent1">
                    <a:lumMod val="75000"/>
                    <a:lumOff val="25000"/>
                  </a:schemeClr>
                </a:solidFill>
              </a:rPr>
              <a:t>of it.</a:t>
            </a:r>
          </a:p>
          <a:p>
            <a:pPr marL="0" indent="0">
              <a:lnSpc>
                <a:spcPct val="120000"/>
              </a:lnSpc>
              <a:spcBef>
                <a:spcPts val="0"/>
              </a:spcBef>
              <a:buNone/>
            </a:pPr>
            <a:endParaRPr lang="en-CA" sz="2000" dirty="0"/>
          </a:p>
          <a:p>
            <a:pPr marL="0" lvl="1" indent="0">
              <a:lnSpc>
                <a:spcPct val="120000"/>
              </a:lnSpc>
              <a:spcBef>
                <a:spcPts val="0"/>
              </a:spcBef>
              <a:buFont typeface="Courier New" pitchFamily="49" charset="0"/>
              <a:buNone/>
            </a:pPr>
            <a:r>
              <a:rPr lang="en-CA" sz="1200" dirty="0"/>
              <a:t>A list or Fraud Resources has been provided at the end of your handbook on page 7.</a:t>
            </a:r>
            <a:endParaRPr lang="en-CA" sz="2000" dirty="0"/>
          </a:p>
        </p:txBody>
      </p:sp>
      <p:sp>
        <p:nvSpPr>
          <p:cNvPr id="9" name="Marcador de número de diapositiva 1">
            <a:extLst>
              <a:ext uri="{FF2B5EF4-FFF2-40B4-BE49-F238E27FC236}">
                <a16:creationId xmlns:a16="http://schemas.microsoft.com/office/drawing/2014/main" id="{C77A58EF-D9B0-8E49-93F0-F4CC2B65D8CE}"/>
              </a:ext>
            </a:extLst>
          </p:cNvPr>
          <p:cNvSpPr>
            <a:spLocks noGrp="1"/>
          </p:cNvSpPr>
          <p:nvPr>
            <p:ph type="sldNum" sz="quarter" idx="14"/>
          </p:nvPr>
        </p:nvSpPr>
        <p:spPr>
          <a:xfrm>
            <a:off x="8415670" y="6324600"/>
            <a:ext cx="542260" cy="365125"/>
          </a:xfrm>
        </p:spPr>
        <p:txBody>
          <a:bodyPr/>
          <a:lstStyle/>
          <a:p>
            <a:fld id="{65BC6105-8ECF-422C-9438-6249158F5CCB}" type="slidenum">
              <a:rPr lang="en-CA" smtClean="0"/>
              <a:pPr/>
              <a:t>96</a:t>
            </a:fld>
            <a:endParaRPr lang="en-CA" dirty="0"/>
          </a:p>
        </p:txBody>
      </p:sp>
      <p:sp>
        <p:nvSpPr>
          <p:cNvPr id="11" name="Rectangle 10">
            <a:extLst>
              <a:ext uri="{FF2B5EF4-FFF2-40B4-BE49-F238E27FC236}">
                <a16:creationId xmlns:a16="http://schemas.microsoft.com/office/drawing/2014/main" id="{C5D7950C-3A37-4499-83EF-358097F5F649}"/>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596924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persona, mesa, interior&#10;&#10;Descripción generada automáticamente">
            <a:extLst>
              <a:ext uri="{FF2B5EF4-FFF2-40B4-BE49-F238E27FC236}">
                <a16:creationId xmlns:a16="http://schemas.microsoft.com/office/drawing/2014/main" id="{36E13A36-BF25-0944-AAE8-CE0BEEB2532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6329" y="-79827"/>
            <a:ext cx="9127671" cy="6085114"/>
          </a:xfrm>
          <a:prstGeom prst="rect">
            <a:avLst/>
          </a:prstGeom>
        </p:spPr>
      </p:pic>
      <p:sp>
        <p:nvSpPr>
          <p:cNvPr id="7" name="Rectángulo 6">
            <a:extLst>
              <a:ext uri="{FF2B5EF4-FFF2-40B4-BE49-F238E27FC236}">
                <a16:creationId xmlns:a16="http://schemas.microsoft.com/office/drawing/2014/main" id="{394A129B-D23F-8E4C-A149-0AFD6ED083D8}"/>
              </a:ext>
            </a:extLst>
          </p:cNvPr>
          <p:cNvSpPr/>
          <p:nvPr/>
        </p:nvSpPr>
        <p:spPr>
          <a:xfrm>
            <a:off x="0" y="0"/>
            <a:ext cx="9164960" cy="6021288"/>
          </a:xfrm>
          <a:prstGeom prst="rect">
            <a:avLst/>
          </a:prstGeom>
          <a:solidFill>
            <a:srgbClr val="5D7344">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ext Placeholder 2"/>
          <p:cNvSpPr>
            <a:spLocks noGrp="1"/>
          </p:cNvSpPr>
          <p:nvPr>
            <p:ph type="body" sz="quarter" idx="11"/>
          </p:nvPr>
        </p:nvSpPr>
        <p:spPr>
          <a:xfrm>
            <a:off x="457200" y="245232"/>
            <a:ext cx="8229600" cy="1182960"/>
          </a:xfrm>
        </p:spPr>
        <p:txBody>
          <a:bodyPr>
            <a:normAutofit/>
          </a:bodyPr>
          <a:lstStyle/>
          <a:p>
            <a:r>
              <a:rPr lang="en-CA" dirty="0">
                <a:solidFill>
                  <a:schemeClr val="bg1"/>
                </a:solidFill>
              </a:rPr>
              <a:t>Summary and wrap-up:</a:t>
            </a:r>
          </a:p>
        </p:txBody>
      </p:sp>
      <p:sp>
        <p:nvSpPr>
          <p:cNvPr id="8" name="Text Placeholder 7"/>
          <p:cNvSpPr>
            <a:spLocks noGrp="1"/>
          </p:cNvSpPr>
          <p:nvPr>
            <p:ph type="body" sz="quarter" idx="18"/>
          </p:nvPr>
        </p:nvSpPr>
        <p:spPr>
          <a:xfrm>
            <a:off x="457198" y="1814286"/>
            <a:ext cx="8435282" cy="4207002"/>
          </a:xfrm>
        </p:spPr>
        <p:txBody>
          <a:bodyPr>
            <a:normAutofit lnSpcReduction="10000"/>
          </a:bodyPr>
          <a:lstStyle/>
          <a:p>
            <a:r>
              <a:rPr lang="en-US" altLang="en-US" sz="1800" dirty="0">
                <a:solidFill>
                  <a:schemeClr val="bg1"/>
                </a:solidFill>
              </a:rPr>
              <a:t>Keep track of your income and your expenses in a budget.</a:t>
            </a:r>
          </a:p>
          <a:p>
            <a:endParaRPr lang="en-US" altLang="en-US" sz="1800" dirty="0">
              <a:solidFill>
                <a:schemeClr val="bg1"/>
              </a:solidFill>
            </a:endParaRPr>
          </a:p>
          <a:p>
            <a:r>
              <a:rPr lang="en-US" altLang="en-US" sz="1800" dirty="0">
                <a:solidFill>
                  <a:schemeClr val="bg1"/>
                </a:solidFill>
              </a:rPr>
              <a:t>Save money by questioning your bills and  reducing your </a:t>
            </a:r>
            <a:r>
              <a:rPr lang="en-US" altLang="en-US" sz="1800" dirty="0">
                <a:solidFill>
                  <a:schemeClr val="bg1"/>
                </a:solidFill>
                <a:latin typeface="HelveticaNeueLT Pro 55 Roman"/>
              </a:rPr>
              <a:t>“</a:t>
            </a:r>
            <a:r>
              <a:rPr lang="en-US" altLang="en-US" sz="1800" dirty="0">
                <a:solidFill>
                  <a:schemeClr val="bg1"/>
                </a:solidFill>
              </a:rPr>
              <a:t>latte factor.</a:t>
            </a:r>
            <a:r>
              <a:rPr lang="en-US" altLang="en-US" sz="1800" dirty="0">
                <a:solidFill>
                  <a:schemeClr val="bg1"/>
                </a:solidFill>
                <a:latin typeface="HelveticaNeueLT Pro 55 Roman"/>
              </a:rPr>
              <a:t>”</a:t>
            </a:r>
            <a:r>
              <a:rPr lang="en-US" altLang="en-US" sz="1800" dirty="0">
                <a:solidFill>
                  <a:schemeClr val="bg1"/>
                </a:solidFill>
              </a:rPr>
              <a:t> </a:t>
            </a:r>
          </a:p>
          <a:p>
            <a:endParaRPr lang="en-US" altLang="en-US" sz="1800" dirty="0">
              <a:solidFill>
                <a:schemeClr val="bg1"/>
              </a:solidFill>
            </a:endParaRPr>
          </a:p>
          <a:p>
            <a:r>
              <a:rPr lang="en-US" altLang="en-US" sz="1800" dirty="0">
                <a:solidFill>
                  <a:schemeClr val="bg1"/>
                </a:solidFill>
              </a:rPr>
              <a:t>Shop around for the best banking accounts, credit cards and service plans.</a:t>
            </a:r>
          </a:p>
          <a:p>
            <a:endParaRPr lang="en-US" altLang="en-US" sz="1800" dirty="0">
              <a:solidFill>
                <a:schemeClr val="bg1"/>
              </a:solidFill>
            </a:endParaRPr>
          </a:p>
          <a:p>
            <a:r>
              <a:rPr lang="en-US" altLang="en-US" sz="1800" dirty="0">
                <a:solidFill>
                  <a:schemeClr val="bg1"/>
                </a:solidFill>
              </a:rPr>
              <a:t>Pay all debts on time and in full, if possible.</a:t>
            </a:r>
          </a:p>
          <a:p>
            <a:endParaRPr lang="en-US" altLang="en-US" sz="1800" dirty="0">
              <a:solidFill>
                <a:schemeClr val="bg1"/>
              </a:solidFill>
            </a:endParaRPr>
          </a:p>
          <a:p>
            <a:r>
              <a:rPr lang="en-US" altLang="en-US" sz="1800" dirty="0">
                <a:solidFill>
                  <a:schemeClr val="bg1"/>
                </a:solidFill>
              </a:rPr>
              <a:t>Using sales, coupons, apps and price matching</a:t>
            </a:r>
          </a:p>
          <a:p>
            <a:endParaRPr lang="en-US" altLang="en-US" sz="1800" dirty="0">
              <a:solidFill>
                <a:schemeClr val="bg1"/>
              </a:solidFill>
            </a:endParaRPr>
          </a:p>
          <a:p>
            <a:r>
              <a:rPr lang="en-US" altLang="en-US" sz="1800" dirty="0">
                <a:solidFill>
                  <a:schemeClr val="bg1"/>
                </a:solidFill>
              </a:rPr>
              <a:t>Secure your identity and avoid identity theft.</a:t>
            </a:r>
          </a:p>
          <a:p>
            <a:endParaRPr lang="en-US" altLang="en-US" sz="1800" dirty="0">
              <a:solidFill>
                <a:schemeClr val="bg1"/>
              </a:solidFill>
            </a:endParaRPr>
          </a:p>
          <a:p>
            <a:r>
              <a:rPr lang="en-US" altLang="en-US" sz="1800" dirty="0">
                <a:solidFill>
                  <a:schemeClr val="bg1"/>
                </a:solidFill>
              </a:rPr>
              <a:t>If it sounds too good to be true, it probably is</a:t>
            </a:r>
          </a:p>
          <a:p>
            <a:endParaRPr lang="en-CA" sz="1800" dirty="0"/>
          </a:p>
        </p:txBody>
      </p:sp>
      <p:sp>
        <p:nvSpPr>
          <p:cNvPr id="4" name="Rectángulo 3">
            <a:extLst>
              <a:ext uri="{FF2B5EF4-FFF2-40B4-BE49-F238E27FC236}">
                <a16:creationId xmlns:a16="http://schemas.microsoft.com/office/drawing/2014/main" id="{D682D252-2AB1-1E43-A654-F942FD18B0A3}"/>
              </a:ext>
            </a:extLst>
          </p:cNvPr>
          <p:cNvSpPr/>
          <p:nvPr/>
        </p:nvSpPr>
        <p:spPr>
          <a:xfrm>
            <a:off x="457198" y="885182"/>
            <a:ext cx="6872515" cy="646331"/>
          </a:xfrm>
          <a:prstGeom prst="rect">
            <a:avLst/>
          </a:prstGeom>
        </p:spPr>
        <p:txBody>
          <a:bodyPr wrap="square" anchor="ctr">
            <a:spAutoFit/>
          </a:bodyPr>
          <a:lstStyle/>
          <a:p>
            <a:r>
              <a:rPr lang="en-CA" sz="3600" b="1" dirty="0">
                <a:solidFill>
                  <a:schemeClr val="bg1"/>
                </a:solidFill>
                <a:latin typeface="Avenir Heavy" panose="02000503020000020003" pitchFamily="2" charset="0"/>
              </a:rPr>
              <a:t>Lessons Learned</a:t>
            </a:r>
            <a:endParaRPr lang="es-MX" sz="3600" b="1" dirty="0">
              <a:solidFill>
                <a:schemeClr val="bg1"/>
              </a:solidFill>
              <a:latin typeface="Avenir Heavy" panose="02000503020000020003" pitchFamily="2" charset="0"/>
            </a:endParaRPr>
          </a:p>
        </p:txBody>
      </p:sp>
      <p:sp>
        <p:nvSpPr>
          <p:cNvPr id="2" name="Marcador de número de diapositiva 1">
            <a:extLst>
              <a:ext uri="{FF2B5EF4-FFF2-40B4-BE49-F238E27FC236}">
                <a16:creationId xmlns:a16="http://schemas.microsoft.com/office/drawing/2014/main" id="{1D185FBF-0132-1544-9743-1339BE0DE07D}"/>
              </a:ext>
            </a:extLst>
          </p:cNvPr>
          <p:cNvSpPr>
            <a:spLocks noGrp="1"/>
          </p:cNvSpPr>
          <p:nvPr>
            <p:ph type="sldNum" sz="quarter" idx="14"/>
          </p:nvPr>
        </p:nvSpPr>
        <p:spPr/>
        <p:txBody>
          <a:bodyPr/>
          <a:lstStyle/>
          <a:p>
            <a:fld id="{65BC6105-8ECF-422C-9438-6249158F5CCB}" type="slidenum">
              <a:rPr lang="en-CA" smtClean="0"/>
              <a:pPr/>
              <a:t>97</a:t>
            </a:fld>
            <a:endParaRPr lang="en-CA" dirty="0"/>
          </a:p>
        </p:txBody>
      </p:sp>
      <p:sp>
        <p:nvSpPr>
          <p:cNvPr id="9" name="Rectangle 8">
            <a:extLst>
              <a:ext uri="{FF2B5EF4-FFF2-40B4-BE49-F238E27FC236}">
                <a16:creationId xmlns:a16="http://schemas.microsoft.com/office/drawing/2014/main" id="{0492236A-51A4-4A4B-91E9-F06AE29015E1}"/>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747897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persona, mesa, interior&#10;&#10;Descripción generada automáticamente">
            <a:extLst>
              <a:ext uri="{FF2B5EF4-FFF2-40B4-BE49-F238E27FC236}">
                <a16:creationId xmlns:a16="http://schemas.microsoft.com/office/drawing/2014/main" id="{36E13A36-BF25-0944-AAE8-CE0BEEB2532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6329" y="-79827"/>
            <a:ext cx="9127671" cy="6085114"/>
          </a:xfrm>
          <a:prstGeom prst="rect">
            <a:avLst/>
          </a:prstGeom>
        </p:spPr>
      </p:pic>
      <p:sp>
        <p:nvSpPr>
          <p:cNvPr id="7" name="Rectángulo 6">
            <a:extLst>
              <a:ext uri="{FF2B5EF4-FFF2-40B4-BE49-F238E27FC236}">
                <a16:creationId xmlns:a16="http://schemas.microsoft.com/office/drawing/2014/main" id="{394A129B-D23F-8E4C-A149-0AFD6ED083D8}"/>
              </a:ext>
            </a:extLst>
          </p:cNvPr>
          <p:cNvSpPr/>
          <p:nvPr/>
        </p:nvSpPr>
        <p:spPr>
          <a:xfrm>
            <a:off x="0" y="0"/>
            <a:ext cx="9164960" cy="6021288"/>
          </a:xfrm>
          <a:prstGeom prst="rect">
            <a:avLst/>
          </a:prstGeom>
          <a:solidFill>
            <a:srgbClr val="5D7344">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ext Placeholder 2"/>
          <p:cNvSpPr>
            <a:spLocks noGrp="1"/>
          </p:cNvSpPr>
          <p:nvPr>
            <p:ph type="body" sz="quarter" idx="11"/>
          </p:nvPr>
        </p:nvSpPr>
        <p:spPr/>
        <p:txBody>
          <a:bodyPr>
            <a:normAutofit/>
          </a:bodyPr>
          <a:lstStyle/>
          <a:p>
            <a:r>
              <a:rPr lang="en-CA" dirty="0">
                <a:solidFill>
                  <a:schemeClr val="bg1"/>
                </a:solidFill>
              </a:rPr>
              <a:t>Making Cents:</a:t>
            </a:r>
          </a:p>
        </p:txBody>
      </p:sp>
      <p:sp>
        <p:nvSpPr>
          <p:cNvPr id="4" name="Rectángulo 3">
            <a:extLst>
              <a:ext uri="{FF2B5EF4-FFF2-40B4-BE49-F238E27FC236}">
                <a16:creationId xmlns:a16="http://schemas.microsoft.com/office/drawing/2014/main" id="{D682D252-2AB1-1E43-A654-F942FD18B0A3}"/>
              </a:ext>
            </a:extLst>
          </p:cNvPr>
          <p:cNvSpPr/>
          <p:nvPr/>
        </p:nvSpPr>
        <p:spPr>
          <a:xfrm>
            <a:off x="457198" y="885182"/>
            <a:ext cx="6872515" cy="646331"/>
          </a:xfrm>
          <a:prstGeom prst="rect">
            <a:avLst/>
          </a:prstGeom>
        </p:spPr>
        <p:txBody>
          <a:bodyPr wrap="square" anchor="ctr">
            <a:spAutoFit/>
          </a:bodyPr>
          <a:lstStyle/>
          <a:p>
            <a:r>
              <a:rPr lang="en-CA" sz="3600" b="1" dirty="0">
                <a:solidFill>
                  <a:schemeClr val="bg1"/>
                </a:solidFill>
                <a:latin typeface="Avenir Heavy" panose="02000503020000020003" pitchFamily="2" charset="0"/>
              </a:rPr>
              <a:t>Benefits of Financial Literacy</a:t>
            </a:r>
            <a:endParaRPr lang="es-MX" sz="3600" b="1" dirty="0">
              <a:solidFill>
                <a:schemeClr val="bg1"/>
              </a:solidFill>
              <a:latin typeface="Avenir Heavy" panose="02000503020000020003" pitchFamily="2" charset="0"/>
            </a:endParaRPr>
          </a:p>
        </p:txBody>
      </p:sp>
      <p:sp>
        <p:nvSpPr>
          <p:cNvPr id="9" name="Content Placeholder 5">
            <a:extLst>
              <a:ext uri="{FF2B5EF4-FFF2-40B4-BE49-F238E27FC236}">
                <a16:creationId xmlns:a16="http://schemas.microsoft.com/office/drawing/2014/main" id="{7C1C7408-25B3-3F4B-B356-52280FDC570A}"/>
              </a:ext>
            </a:extLst>
          </p:cNvPr>
          <p:cNvSpPr>
            <a:spLocks noGrp="1"/>
          </p:cNvSpPr>
          <p:nvPr>
            <p:ph sz="quarter" idx="16"/>
          </p:nvPr>
        </p:nvSpPr>
        <p:spPr>
          <a:xfrm>
            <a:off x="457198" y="1872342"/>
            <a:ext cx="8229602" cy="4101345"/>
          </a:xfrm>
        </p:spPr>
        <p:txBody>
          <a:bodyPr>
            <a:noAutofit/>
          </a:bodyPr>
          <a:lstStyle/>
          <a:p>
            <a:pPr marL="342900" indent="-342900">
              <a:spcBef>
                <a:spcPts val="0"/>
              </a:spcBef>
              <a:buFont typeface="Arial" panose="020B0604020202020204" pitchFamily="34" charset="0"/>
              <a:buChar char="•"/>
            </a:pPr>
            <a:r>
              <a:rPr lang="en-US" altLang="en-US" sz="2000" dirty="0">
                <a:solidFill>
                  <a:schemeClr val="bg1"/>
                </a:solidFill>
              </a:rPr>
              <a:t>Control your financial future.</a:t>
            </a:r>
          </a:p>
          <a:p>
            <a:pPr marL="342900" indent="-342900">
              <a:spcBef>
                <a:spcPts val="0"/>
              </a:spcBef>
              <a:buFont typeface="Arial" panose="020B0604020202020204" pitchFamily="34" charset="0"/>
              <a:buChar char="•"/>
            </a:pPr>
            <a:endParaRPr lang="en-US" altLang="en-US" sz="2000" dirty="0">
              <a:solidFill>
                <a:schemeClr val="bg1"/>
              </a:solidFill>
            </a:endParaRPr>
          </a:p>
          <a:p>
            <a:pPr marL="342900" indent="-342900">
              <a:spcBef>
                <a:spcPts val="0"/>
              </a:spcBef>
              <a:buFont typeface="Arial" panose="020B0604020202020204" pitchFamily="34" charset="0"/>
              <a:buChar char="•"/>
            </a:pPr>
            <a:r>
              <a:rPr lang="en-US" altLang="en-US" sz="2000" dirty="0">
                <a:solidFill>
                  <a:schemeClr val="bg1"/>
                </a:solidFill>
              </a:rPr>
              <a:t>Achieve your life goals</a:t>
            </a:r>
          </a:p>
          <a:p>
            <a:pPr marL="342900" indent="-342900">
              <a:spcBef>
                <a:spcPts val="0"/>
              </a:spcBef>
              <a:buFont typeface="Arial" panose="020B0604020202020204" pitchFamily="34" charset="0"/>
              <a:buChar char="•"/>
            </a:pPr>
            <a:endParaRPr lang="en-US" altLang="en-US" sz="2000" dirty="0">
              <a:solidFill>
                <a:schemeClr val="bg1"/>
              </a:solidFill>
            </a:endParaRPr>
          </a:p>
          <a:p>
            <a:pPr marL="342900" indent="-342900">
              <a:spcBef>
                <a:spcPts val="0"/>
              </a:spcBef>
              <a:buFont typeface="Arial" panose="020B0604020202020204" pitchFamily="34" charset="0"/>
              <a:buChar char="•"/>
            </a:pPr>
            <a:r>
              <a:rPr lang="en-US" altLang="en-US" sz="2000" dirty="0">
                <a:solidFill>
                  <a:schemeClr val="bg1"/>
                </a:solidFill>
              </a:rPr>
              <a:t>Provide for yourself and your family.</a:t>
            </a:r>
          </a:p>
          <a:p>
            <a:pPr marL="342900" indent="-342900">
              <a:spcBef>
                <a:spcPts val="0"/>
              </a:spcBef>
              <a:buFont typeface="Arial" panose="020B0604020202020204" pitchFamily="34" charset="0"/>
              <a:buChar char="•"/>
            </a:pPr>
            <a:endParaRPr lang="en-US" altLang="en-US" sz="2000" dirty="0">
              <a:solidFill>
                <a:schemeClr val="bg1"/>
              </a:solidFill>
            </a:endParaRPr>
          </a:p>
          <a:p>
            <a:pPr marL="342900" indent="-342900">
              <a:spcBef>
                <a:spcPts val="0"/>
              </a:spcBef>
              <a:buFont typeface="Arial" panose="020B0604020202020204" pitchFamily="34" charset="0"/>
              <a:buChar char="•"/>
            </a:pPr>
            <a:r>
              <a:rPr lang="en-US" altLang="en-US" sz="2000" dirty="0">
                <a:solidFill>
                  <a:schemeClr val="bg1"/>
                </a:solidFill>
              </a:rPr>
              <a:t>Be a smarter consumer.</a:t>
            </a:r>
          </a:p>
          <a:p>
            <a:pPr marL="342900" indent="-342900">
              <a:spcBef>
                <a:spcPts val="0"/>
              </a:spcBef>
              <a:buFont typeface="Arial" panose="020B0604020202020204" pitchFamily="34" charset="0"/>
              <a:buChar char="•"/>
            </a:pPr>
            <a:endParaRPr lang="en-US" altLang="en-US" sz="2000" dirty="0">
              <a:solidFill>
                <a:schemeClr val="bg1"/>
              </a:solidFill>
            </a:endParaRPr>
          </a:p>
          <a:p>
            <a:pPr marL="342900" indent="-342900">
              <a:spcBef>
                <a:spcPts val="0"/>
              </a:spcBef>
              <a:buFont typeface="Arial" panose="020B0604020202020204" pitchFamily="34" charset="0"/>
              <a:buChar char="•"/>
            </a:pPr>
            <a:r>
              <a:rPr lang="en-US" altLang="en-US" sz="2000" dirty="0">
                <a:solidFill>
                  <a:schemeClr val="bg1"/>
                </a:solidFill>
              </a:rPr>
              <a:t>Reduce stress and sleep better at night.</a:t>
            </a:r>
          </a:p>
          <a:p>
            <a:pPr marL="342900" indent="-342900">
              <a:spcBef>
                <a:spcPts val="0"/>
              </a:spcBef>
              <a:buFont typeface="Arial" panose="020B0604020202020204" pitchFamily="34" charset="0"/>
              <a:buChar char="•"/>
            </a:pPr>
            <a:endParaRPr lang="en-US" altLang="en-US" sz="2000" dirty="0">
              <a:solidFill>
                <a:schemeClr val="bg1"/>
              </a:solidFill>
            </a:endParaRPr>
          </a:p>
          <a:p>
            <a:pPr marL="342900" indent="-342900">
              <a:spcBef>
                <a:spcPts val="0"/>
              </a:spcBef>
              <a:buFont typeface="Arial" panose="020B0604020202020204" pitchFamily="34" charset="0"/>
              <a:buChar char="•"/>
            </a:pPr>
            <a:r>
              <a:rPr lang="en-US" altLang="en-US" sz="2000" dirty="0">
                <a:solidFill>
                  <a:schemeClr val="bg1"/>
                </a:solidFill>
              </a:rPr>
              <a:t>Be more confident in your ability to manage your finances and daily living expenses</a:t>
            </a:r>
          </a:p>
        </p:txBody>
      </p:sp>
      <p:sp>
        <p:nvSpPr>
          <p:cNvPr id="2" name="Marcador de número de diapositiva 1">
            <a:extLst>
              <a:ext uri="{FF2B5EF4-FFF2-40B4-BE49-F238E27FC236}">
                <a16:creationId xmlns:a16="http://schemas.microsoft.com/office/drawing/2014/main" id="{0590C983-D7EE-AD4A-9346-DE2962ED9294}"/>
              </a:ext>
            </a:extLst>
          </p:cNvPr>
          <p:cNvSpPr>
            <a:spLocks noGrp="1"/>
          </p:cNvSpPr>
          <p:nvPr>
            <p:ph type="sldNum" sz="quarter" idx="14"/>
          </p:nvPr>
        </p:nvSpPr>
        <p:spPr/>
        <p:txBody>
          <a:bodyPr/>
          <a:lstStyle/>
          <a:p>
            <a:fld id="{65BC6105-8ECF-422C-9438-6249158F5CCB}" type="slidenum">
              <a:rPr lang="en-CA" smtClean="0"/>
              <a:pPr/>
              <a:t>98</a:t>
            </a:fld>
            <a:endParaRPr lang="en-CA" dirty="0"/>
          </a:p>
        </p:txBody>
      </p:sp>
      <p:sp>
        <p:nvSpPr>
          <p:cNvPr id="8" name="Rectangle 7">
            <a:extLst>
              <a:ext uri="{FF2B5EF4-FFF2-40B4-BE49-F238E27FC236}">
                <a16:creationId xmlns:a16="http://schemas.microsoft.com/office/drawing/2014/main" id="{7C423CD6-65B0-4DBF-BC9E-0AF8B9BC54BF}"/>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849356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8654B5-2CDA-4A75-92CB-24D56DB1BBE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4576" y="1893134"/>
            <a:ext cx="9158576" cy="3952236"/>
          </a:xfrm>
          <a:prstGeom prst="rect">
            <a:avLst/>
          </a:prstGeom>
        </p:spPr>
      </p:pic>
      <p:sp>
        <p:nvSpPr>
          <p:cNvPr id="6" name="Rectángulo 5">
            <a:extLst>
              <a:ext uri="{FF2B5EF4-FFF2-40B4-BE49-F238E27FC236}">
                <a16:creationId xmlns:a16="http://schemas.microsoft.com/office/drawing/2014/main" id="{9838A29B-9DF9-624A-924D-C000F6CFE27D}"/>
              </a:ext>
            </a:extLst>
          </p:cNvPr>
          <p:cNvSpPr/>
          <p:nvPr/>
        </p:nvSpPr>
        <p:spPr>
          <a:xfrm>
            <a:off x="0" y="0"/>
            <a:ext cx="9164960" cy="6021288"/>
          </a:xfrm>
          <a:prstGeom prst="rect">
            <a:avLst/>
          </a:prstGeom>
          <a:solidFill>
            <a:srgbClr val="5D7344">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Text Placeholder 2"/>
          <p:cNvSpPr>
            <a:spLocks noGrp="1"/>
          </p:cNvSpPr>
          <p:nvPr>
            <p:ph type="body" sz="quarter" idx="11"/>
          </p:nvPr>
        </p:nvSpPr>
        <p:spPr/>
        <p:txBody>
          <a:bodyPr/>
          <a:lstStyle/>
          <a:p>
            <a:r>
              <a:rPr lang="en-CA" sz="4000" dirty="0">
                <a:solidFill>
                  <a:schemeClr val="bg1"/>
                </a:solidFill>
              </a:rPr>
              <a:t>wrap-up</a:t>
            </a:r>
          </a:p>
        </p:txBody>
      </p:sp>
      <p:sp>
        <p:nvSpPr>
          <p:cNvPr id="5" name="Text Placeholder 4"/>
          <p:cNvSpPr>
            <a:spLocks noGrp="1"/>
          </p:cNvSpPr>
          <p:nvPr>
            <p:ph type="body" sz="quarter" idx="15"/>
          </p:nvPr>
        </p:nvSpPr>
        <p:spPr>
          <a:xfrm>
            <a:off x="455975" y="1052736"/>
            <a:ext cx="8219256" cy="3228978"/>
          </a:xfrm>
        </p:spPr>
        <p:txBody>
          <a:bodyPr>
            <a:normAutofit/>
          </a:bodyPr>
          <a:lstStyle/>
          <a:p>
            <a:pPr algn="ctr"/>
            <a:r>
              <a:rPr lang="en-CA" sz="2400" dirty="0">
                <a:solidFill>
                  <a:schemeClr val="bg1"/>
                </a:solidFill>
              </a:rPr>
              <a:t>PLEASE COMPLETE THE </a:t>
            </a:r>
            <a:br>
              <a:rPr lang="en-CA" sz="2400" dirty="0">
                <a:solidFill>
                  <a:schemeClr val="bg1"/>
                </a:solidFill>
              </a:rPr>
            </a:br>
            <a:r>
              <a:rPr lang="en-CA" sz="2400" dirty="0">
                <a:solidFill>
                  <a:schemeClr val="bg1"/>
                </a:solidFill>
              </a:rPr>
              <a:t>PARTICIPANT EVALUATION FORM</a:t>
            </a:r>
          </a:p>
          <a:p>
            <a:pPr algn="ctr"/>
            <a:endParaRPr lang="en-CA" sz="2400" dirty="0">
              <a:solidFill>
                <a:schemeClr val="bg1"/>
              </a:solidFill>
            </a:endParaRPr>
          </a:p>
          <a:p>
            <a:pPr algn="ctr"/>
            <a:endParaRPr lang="en-CA" sz="4000" dirty="0">
              <a:solidFill>
                <a:schemeClr val="bg1"/>
              </a:solidFill>
            </a:endParaRPr>
          </a:p>
          <a:p>
            <a:pPr algn="ctr"/>
            <a:r>
              <a:rPr lang="en-CA" sz="4000" b="1" dirty="0">
                <a:solidFill>
                  <a:schemeClr val="bg1"/>
                </a:solidFill>
                <a:latin typeface="Avenir Black" panose="02000503020000020003" pitchFamily="2" charset="0"/>
              </a:rPr>
              <a:t>THANK YOU</a:t>
            </a:r>
          </a:p>
        </p:txBody>
      </p:sp>
      <p:sp>
        <p:nvSpPr>
          <p:cNvPr id="2" name="Marcador de número de diapositiva 1">
            <a:extLst>
              <a:ext uri="{FF2B5EF4-FFF2-40B4-BE49-F238E27FC236}">
                <a16:creationId xmlns:a16="http://schemas.microsoft.com/office/drawing/2014/main" id="{332D4071-82F8-244B-A161-B8EA5A81596B}"/>
              </a:ext>
            </a:extLst>
          </p:cNvPr>
          <p:cNvSpPr>
            <a:spLocks noGrp="1"/>
          </p:cNvSpPr>
          <p:nvPr>
            <p:ph type="sldNum" sz="quarter" idx="14"/>
          </p:nvPr>
        </p:nvSpPr>
        <p:spPr/>
        <p:txBody>
          <a:bodyPr/>
          <a:lstStyle/>
          <a:p>
            <a:fld id="{65BC6105-8ECF-422C-9438-6249158F5CCB}" type="slidenum">
              <a:rPr lang="en-CA" smtClean="0"/>
              <a:pPr/>
              <a:t>99</a:t>
            </a:fld>
            <a:endParaRPr lang="en-CA" dirty="0"/>
          </a:p>
        </p:txBody>
      </p:sp>
      <p:sp>
        <p:nvSpPr>
          <p:cNvPr id="8" name="Rectangle 7">
            <a:extLst>
              <a:ext uri="{FF2B5EF4-FFF2-40B4-BE49-F238E27FC236}">
                <a16:creationId xmlns:a16="http://schemas.microsoft.com/office/drawing/2014/main" id="{DD2443EF-433D-4602-B95D-A6AF990A3353}"/>
              </a:ext>
            </a:extLst>
          </p:cNvPr>
          <p:cNvSpPr/>
          <p:nvPr/>
        </p:nvSpPr>
        <p:spPr>
          <a:xfrm>
            <a:off x="3090441" y="6227180"/>
            <a:ext cx="2708475" cy="442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85296946"/>
      </p:ext>
    </p:extLst>
  </p:cSld>
  <p:clrMapOvr>
    <a:masterClrMapping/>
  </p:clrMapOvr>
</p:sld>
</file>

<file path=ppt/theme/theme1.xml><?xml version="1.0" encoding="utf-8"?>
<a:theme xmlns:a="http://schemas.openxmlformats.org/drawingml/2006/main" name="2013_12_06-MNO Presentation Template-TAN">
  <a:themeElements>
    <a:clrScheme name="MNO Theme">
      <a:dk1>
        <a:srgbClr val="65723A"/>
      </a:dk1>
      <a:lt1>
        <a:srgbClr val="FFFFFF"/>
      </a:lt1>
      <a:dk2>
        <a:srgbClr val="962E1C"/>
      </a:dk2>
      <a:lt2>
        <a:srgbClr val="989D77"/>
      </a:lt2>
      <a:accent1>
        <a:srgbClr val="000000"/>
      </a:accent1>
      <a:accent2>
        <a:srgbClr val="FFFFFF"/>
      </a:accent2>
      <a:accent3>
        <a:srgbClr val="FFFFFF"/>
      </a:accent3>
      <a:accent4>
        <a:srgbClr val="FFFFFF"/>
      </a:accent4>
      <a:accent5>
        <a:srgbClr val="FFFFFF"/>
      </a:accent5>
      <a:accent6>
        <a:srgbClr val="FFFFFF"/>
      </a:accent6>
      <a:hlink>
        <a:srgbClr val="962E1C"/>
      </a:hlink>
      <a:folHlink>
        <a:srgbClr val="A5A5A5"/>
      </a:folHlink>
    </a:clrScheme>
    <a:fontScheme name="MNO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2013_12_06-MNO Presentation Template-TAN</Template>
  <TotalTime>21740</TotalTime>
  <Words>6916</Words>
  <Application>Microsoft Office PowerPoint</Application>
  <PresentationFormat>On-screen Show (4:3)</PresentationFormat>
  <Paragraphs>1123</Paragraphs>
  <Slides>100</Slides>
  <Notes>68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100</vt:i4>
      </vt:variant>
    </vt:vector>
  </HeadingPairs>
  <TitlesOfParts>
    <vt:vector size="115" baseType="lpstr">
      <vt:lpstr>Arial</vt:lpstr>
      <vt:lpstr>Avenir Black</vt:lpstr>
      <vt:lpstr>Avenir Book</vt:lpstr>
      <vt:lpstr>Avenir Heavy</vt:lpstr>
      <vt:lpstr>Avenir Light</vt:lpstr>
      <vt:lpstr>Avenir Medium</vt:lpstr>
      <vt:lpstr>Avenir Roman</vt:lpstr>
      <vt:lpstr>Bradley Hand ITC</vt:lpstr>
      <vt:lpstr>Calibri</vt:lpstr>
      <vt:lpstr>Courier New</vt:lpstr>
      <vt:lpstr>Helvetica</vt:lpstr>
      <vt:lpstr>HelveticaNeueLT Pro 55 Roman</vt:lpstr>
      <vt:lpstr>Univers Light</vt:lpstr>
      <vt:lpstr>Wingdings</vt:lpstr>
      <vt:lpstr>2013_12_06-MNO Presentation Template-TAN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Métis Nation of Ontario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Fedyk</dc:creator>
  <cp:lastModifiedBy>dawn larsen</cp:lastModifiedBy>
  <cp:revision>829</cp:revision>
  <cp:lastPrinted>2019-06-20T20:52:07Z</cp:lastPrinted>
  <dcterms:created xsi:type="dcterms:W3CDTF">2014-01-02T18:24:13Z</dcterms:created>
  <dcterms:modified xsi:type="dcterms:W3CDTF">2019-09-19T10:14:40Z</dcterms:modified>
</cp:coreProperties>
</file>